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  <p:sldId id="270" r:id="rId9"/>
    <p:sldId id="267" r:id="rId10"/>
    <p:sldId id="265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8B02A-FB88-475F-89AD-086C2C35E20C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A2F72-D669-49BC-8C1E-50484158E3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589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A2F72-D669-49BC-8C1E-50484158E38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004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A2F72-D669-49BC-8C1E-50484158E38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40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9B32-055C-4AB7-89DF-F7E73A6E96DA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02BE-C8C6-49EB-93B0-D5FD5E41F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667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9B32-055C-4AB7-89DF-F7E73A6E96DA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02BE-C8C6-49EB-93B0-D5FD5E41F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75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9B32-055C-4AB7-89DF-F7E73A6E96DA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02BE-C8C6-49EB-93B0-D5FD5E41F3A3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8854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9B32-055C-4AB7-89DF-F7E73A6E96DA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02BE-C8C6-49EB-93B0-D5FD5E41F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3570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9B32-055C-4AB7-89DF-F7E73A6E96DA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02BE-C8C6-49EB-93B0-D5FD5E41F3A3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5392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9B32-055C-4AB7-89DF-F7E73A6E96DA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02BE-C8C6-49EB-93B0-D5FD5E41F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1575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9B32-055C-4AB7-89DF-F7E73A6E96DA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02BE-C8C6-49EB-93B0-D5FD5E41F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224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9B32-055C-4AB7-89DF-F7E73A6E96DA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02BE-C8C6-49EB-93B0-D5FD5E41F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761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9B32-055C-4AB7-89DF-F7E73A6E96DA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02BE-C8C6-49EB-93B0-D5FD5E41F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965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9B32-055C-4AB7-89DF-F7E73A6E96DA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02BE-C8C6-49EB-93B0-D5FD5E41F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533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9B32-055C-4AB7-89DF-F7E73A6E96DA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02BE-C8C6-49EB-93B0-D5FD5E41F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266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9B32-055C-4AB7-89DF-F7E73A6E96DA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02BE-C8C6-49EB-93B0-D5FD5E41F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985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9B32-055C-4AB7-89DF-F7E73A6E96DA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02BE-C8C6-49EB-93B0-D5FD5E41F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9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9B32-055C-4AB7-89DF-F7E73A6E96DA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02BE-C8C6-49EB-93B0-D5FD5E41F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366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9B32-055C-4AB7-89DF-F7E73A6E96DA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02BE-C8C6-49EB-93B0-D5FD5E41F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287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9B32-055C-4AB7-89DF-F7E73A6E96DA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02BE-C8C6-49EB-93B0-D5FD5E41F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010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F9B32-055C-4AB7-89DF-F7E73A6E96DA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F9702BE-C8C6-49EB-93B0-D5FD5E41F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791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GB" dirty="0"/>
              <a:t>How to succeed in English exam</a:t>
            </a:r>
            <a:br>
              <a:rPr lang="en-GB" dirty="0"/>
            </a:br>
            <a:r>
              <a:rPr lang="en-GB" dirty="0"/>
              <a:t>1. Relax and concentrate</a:t>
            </a:r>
          </a:p>
        </p:txBody>
      </p:sp>
      <p:pic>
        <p:nvPicPr>
          <p:cNvPr id="2050" name="Picture 2" descr="Mini Meditation: Focus, Breathe, Relax | Skillshare Student Projec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704" y="2160588"/>
            <a:ext cx="6896630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3530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395785" y="0"/>
            <a:ext cx="10140286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200" b="1" dirty="0"/>
              <a:t>Christmas light </a:t>
            </a:r>
            <a:r>
              <a:rPr lang="en-GB" sz="2200" b="1" dirty="0" smtClean="0"/>
              <a:t>untangler</a:t>
            </a:r>
          </a:p>
          <a:p>
            <a:pPr marL="0" indent="0">
              <a:buNone/>
            </a:pPr>
            <a:r>
              <a:rPr lang="en-GB" sz="2000" b="1" dirty="0" smtClean="0"/>
              <a:t>If </a:t>
            </a:r>
            <a:r>
              <a:rPr lang="en-GB" sz="2000" b="1" dirty="0"/>
              <a:t>you haven’t decided </a:t>
            </a:r>
            <a:r>
              <a:rPr lang="en-GB" sz="2000" b="1" dirty="0" smtClean="0"/>
              <a:t>1)</a:t>
            </a:r>
            <a:r>
              <a:rPr lang="en-GB" sz="2000" dirty="0" smtClean="0">
                <a:solidFill>
                  <a:srgbClr val="7030A0"/>
                </a:solidFill>
              </a:rPr>
              <a:t>what </a:t>
            </a:r>
            <a:r>
              <a:rPr lang="en-GB" sz="2000" dirty="0">
                <a:solidFill>
                  <a:srgbClr val="7030A0"/>
                </a:solidFill>
              </a:rPr>
              <a:t>your true role in this world is </a:t>
            </a:r>
            <a:r>
              <a:rPr lang="en-GB" sz="2000" dirty="0" smtClean="0">
                <a:solidFill>
                  <a:srgbClr val="7030A0"/>
                </a:solidFill>
              </a:rPr>
              <a:t>yet</a:t>
            </a:r>
            <a:r>
              <a:rPr lang="en-GB" sz="2000" b="1" dirty="0" smtClean="0"/>
              <a:t>, </a:t>
            </a:r>
            <a:r>
              <a:rPr lang="en-GB" sz="2000" b="1" dirty="0"/>
              <a:t>take a look at </a:t>
            </a:r>
            <a:r>
              <a:rPr lang="en-GB" sz="2000" b="1" dirty="0" smtClean="0"/>
              <a:t>this.</a:t>
            </a:r>
            <a:endParaRPr lang="en-GB" sz="2000" dirty="0"/>
          </a:p>
          <a:p>
            <a:pPr marL="0" indent="0">
              <a:buNone/>
            </a:pPr>
            <a:r>
              <a:rPr lang="en-GB" sz="2000" b="1" dirty="0" smtClean="0"/>
              <a:t>Tesco </a:t>
            </a:r>
            <a:r>
              <a:rPr lang="en-GB" sz="2000" b="1" dirty="0"/>
              <a:t>has posted a job advert for a Christmas light untangler, and they 2</a:t>
            </a:r>
            <a:r>
              <a:rPr lang="en-GB" sz="2000" b="1" dirty="0" smtClean="0"/>
              <a:t>) </a:t>
            </a:r>
            <a:r>
              <a:rPr lang="en-GB" sz="2000" dirty="0">
                <a:solidFill>
                  <a:srgbClr val="7030A0"/>
                </a:solidFill>
              </a:rPr>
              <a:t>want the unknotting expert to start work as soon as </a:t>
            </a:r>
            <a:r>
              <a:rPr lang="en-GB" sz="2000" dirty="0" smtClean="0">
                <a:solidFill>
                  <a:srgbClr val="7030A0"/>
                </a:solidFill>
              </a:rPr>
              <a:t>possible </a:t>
            </a:r>
            <a:r>
              <a:rPr lang="en-GB" sz="2000" b="1" dirty="0" smtClean="0"/>
              <a:t>to </a:t>
            </a:r>
            <a:r>
              <a:rPr lang="en-GB" sz="2000" b="1" dirty="0"/>
              <a:t>be ready for the festive season. The basic idea is 3</a:t>
            </a:r>
            <a:r>
              <a:rPr lang="en-GB" sz="2000" b="1" dirty="0" smtClean="0"/>
              <a:t>)</a:t>
            </a:r>
            <a:r>
              <a:rPr lang="en-GB" sz="2000" dirty="0"/>
              <a:t> </a:t>
            </a:r>
            <a:r>
              <a:rPr lang="en-GB" sz="2000" dirty="0">
                <a:solidFill>
                  <a:srgbClr val="7030A0"/>
                </a:solidFill>
              </a:rPr>
              <a:t>that customers bring in their Christmas </a:t>
            </a:r>
            <a:r>
              <a:rPr lang="en-GB" sz="2000" dirty="0" smtClean="0">
                <a:solidFill>
                  <a:srgbClr val="7030A0"/>
                </a:solidFill>
              </a:rPr>
              <a:t>lights</a:t>
            </a:r>
            <a:r>
              <a:rPr lang="en-GB" sz="2000" b="1" dirty="0" smtClean="0">
                <a:solidFill>
                  <a:srgbClr val="7030A0"/>
                </a:solidFill>
              </a:rPr>
              <a:t> </a:t>
            </a:r>
            <a:r>
              <a:rPr lang="en-GB" sz="2000" b="1" dirty="0"/>
              <a:t>which they can’t untangle themselves and the expert will get them back to their unrevealed original state in store.</a:t>
            </a:r>
            <a:endParaRPr lang="en-GB" sz="2000" dirty="0"/>
          </a:p>
          <a:p>
            <a:pPr marL="0" indent="0">
              <a:buNone/>
            </a:pPr>
            <a:r>
              <a:rPr lang="en-GB" sz="2000" b="1" dirty="0"/>
              <a:t>The main criteria for this modern day festive elf is that they should be able to “successfully untangle customers’ three metres of Christmas lights in 3 minutes neatly, quickly and efficiently”.</a:t>
            </a:r>
            <a:endParaRPr lang="en-GB" sz="2000" dirty="0"/>
          </a:p>
          <a:p>
            <a:pPr marL="0" indent="0">
              <a:buNone/>
            </a:pPr>
            <a:endParaRPr lang="en-GB" sz="22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136023"/>
              </p:ext>
            </p:extLst>
          </p:nvPr>
        </p:nvGraphicFramePr>
        <p:xfrm>
          <a:off x="353324" y="3776765"/>
          <a:ext cx="9213756" cy="29667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561076"/>
                <a:gridCol w="86526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that</a:t>
                      </a:r>
                      <a:r>
                        <a:rPr lang="en-GB" baseline="0" dirty="0" smtClean="0"/>
                        <a:t> customers bring in their Christmas lights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then</a:t>
                      </a:r>
                      <a:r>
                        <a:rPr lang="en-GB" baseline="0" dirty="0" smtClean="0"/>
                        <a:t> you could be the ideal candidate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that Christmas lights are used for decoration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manage the Christmas Lights</a:t>
                      </a:r>
                      <a:r>
                        <a:rPr lang="en-GB" baseline="0" dirty="0" smtClean="0"/>
                        <a:t> Untangling stand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what your true role in this world is yet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handle them</a:t>
                      </a:r>
                      <a:r>
                        <a:rPr lang="en-GB" baseline="0" dirty="0" smtClean="0"/>
                        <a:t> all carefully to keep everything in perfect condition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what have they done to the world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want the unknotting expert to start work as soon as possible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036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4024" y="232012"/>
            <a:ext cx="10563367" cy="66259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200" b="1" dirty="0"/>
              <a:t>Christmas light untangler</a:t>
            </a:r>
          </a:p>
          <a:p>
            <a:pPr marL="0" indent="0">
              <a:buNone/>
            </a:pPr>
            <a:r>
              <a:rPr lang="en-GB" sz="2200" b="1" dirty="0" smtClean="0"/>
              <a:t>The </a:t>
            </a:r>
            <a:r>
              <a:rPr lang="en-GB" sz="2200" b="1" dirty="0"/>
              <a:t>responsibilities are quite clearly defined. You must 4</a:t>
            </a:r>
            <a:r>
              <a:rPr lang="en-GB" sz="2200" b="1" dirty="0" smtClean="0"/>
              <a:t>)</a:t>
            </a:r>
            <a:r>
              <a:rPr lang="en-GB" sz="2400" dirty="0"/>
              <a:t> </a:t>
            </a:r>
            <a:r>
              <a:rPr lang="en-GB" sz="2200" dirty="0">
                <a:solidFill>
                  <a:srgbClr val="7030A0"/>
                </a:solidFill>
              </a:rPr>
              <a:t>manage the Christmas Lights Untangling </a:t>
            </a:r>
            <a:r>
              <a:rPr lang="en-GB" sz="2200" dirty="0" smtClean="0">
                <a:solidFill>
                  <a:srgbClr val="7030A0"/>
                </a:solidFill>
              </a:rPr>
              <a:t>stand</a:t>
            </a:r>
            <a:r>
              <a:rPr lang="en-GB" sz="2200" b="1" dirty="0" smtClean="0"/>
              <a:t>, </a:t>
            </a:r>
            <a:r>
              <a:rPr lang="en-GB" sz="2200" b="1" dirty="0"/>
              <a:t>“taking time to listen and help out wherever you can”. Once you have the lights, you have to check all the bulbs for signs of breakage and 5</a:t>
            </a:r>
            <a:r>
              <a:rPr lang="en-GB" sz="2200" b="1" dirty="0" smtClean="0"/>
              <a:t>)</a:t>
            </a:r>
            <a:r>
              <a:rPr lang="en-GB" sz="2400" dirty="0"/>
              <a:t> </a:t>
            </a:r>
            <a:r>
              <a:rPr lang="en-GB" sz="2200" dirty="0">
                <a:solidFill>
                  <a:srgbClr val="7030A0"/>
                </a:solidFill>
              </a:rPr>
              <a:t>handle them all carefully to keep everything in perfect </a:t>
            </a:r>
            <a:r>
              <a:rPr lang="en-GB" sz="2200" dirty="0" smtClean="0">
                <a:solidFill>
                  <a:srgbClr val="7030A0"/>
                </a:solidFill>
              </a:rPr>
              <a:t>condition</a:t>
            </a:r>
            <a:r>
              <a:rPr lang="en-GB" sz="2200" b="1" dirty="0" smtClean="0"/>
              <a:t>. </a:t>
            </a:r>
            <a:r>
              <a:rPr lang="en-GB" sz="2200" b="1" dirty="0"/>
              <a:t>The full requirements also involve proudly serving customers and being “passionate and knowledgeable about the service you are offering”.</a:t>
            </a:r>
            <a:endParaRPr lang="en-GB" sz="2200" dirty="0"/>
          </a:p>
          <a:p>
            <a:pPr marL="0" indent="0">
              <a:buNone/>
            </a:pPr>
            <a:r>
              <a:rPr lang="en-GB" sz="2200" b="1" dirty="0"/>
              <a:t>If you are good at puzzles, </a:t>
            </a:r>
            <a:r>
              <a:rPr lang="en-GB" sz="2200" b="1" dirty="0" err="1"/>
              <a:t>Rubix</a:t>
            </a:r>
            <a:r>
              <a:rPr lang="en-GB" sz="2200" b="1" dirty="0"/>
              <a:t> cubes and things like that 6</a:t>
            </a:r>
            <a:r>
              <a:rPr lang="en-GB" sz="2200" b="1" dirty="0" smtClean="0"/>
              <a:t>)</a:t>
            </a:r>
            <a:r>
              <a:rPr lang="en-GB" sz="2400" dirty="0"/>
              <a:t> </a:t>
            </a:r>
            <a:r>
              <a:rPr lang="en-GB" sz="2200" dirty="0">
                <a:solidFill>
                  <a:srgbClr val="7030A0"/>
                </a:solidFill>
              </a:rPr>
              <a:t>then you could be the ideal </a:t>
            </a:r>
            <a:r>
              <a:rPr lang="en-GB" sz="2200" dirty="0" smtClean="0">
                <a:solidFill>
                  <a:srgbClr val="7030A0"/>
                </a:solidFill>
              </a:rPr>
              <a:t>candidate.</a:t>
            </a:r>
            <a:endParaRPr lang="en-GB" sz="22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sz="2200" b="1" dirty="0" smtClean="0"/>
              <a:t>.</a:t>
            </a:r>
            <a:r>
              <a:rPr lang="uk-UA" sz="2200" b="1" dirty="0" smtClean="0"/>
              <a:t> </a:t>
            </a:r>
          </a:p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097940"/>
              </p:ext>
            </p:extLst>
          </p:nvPr>
        </p:nvGraphicFramePr>
        <p:xfrm>
          <a:off x="612634" y="3749468"/>
          <a:ext cx="8128000" cy="29667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588370"/>
                <a:gridCol w="753963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trike="sngStrike" dirty="0" smtClean="0"/>
                        <a:t>A</a:t>
                      </a:r>
                      <a:endParaRPr lang="en-GB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trike="sngStrike" dirty="0" smtClean="0"/>
                        <a:t>that</a:t>
                      </a:r>
                      <a:r>
                        <a:rPr lang="en-GB" strike="sngStrike" baseline="0" dirty="0" smtClean="0"/>
                        <a:t> customers bring in their Christmas lights</a:t>
                      </a:r>
                      <a:endParaRPr lang="en-GB" strike="sngStrik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then</a:t>
                      </a:r>
                      <a:r>
                        <a:rPr lang="en-GB" baseline="0" dirty="0" smtClean="0"/>
                        <a:t> you could be the ideal candidate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that Christmas lights are used for decoration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manage </a:t>
                      </a:r>
                      <a:r>
                        <a:rPr lang="en-GB" dirty="0" smtClean="0"/>
                        <a:t>the Christmas Lights</a:t>
                      </a:r>
                      <a:r>
                        <a:rPr lang="en-GB" baseline="0" dirty="0" smtClean="0"/>
                        <a:t> Untangling stand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trike="sngStrike" dirty="0" smtClean="0"/>
                        <a:t>E</a:t>
                      </a:r>
                      <a:endParaRPr lang="en-GB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trike="sngStrike" dirty="0" smtClean="0"/>
                        <a:t>what </a:t>
                      </a:r>
                      <a:r>
                        <a:rPr lang="en-GB" strike="sngStrike" dirty="0" smtClean="0"/>
                        <a:t>your true role in this world is yet</a:t>
                      </a:r>
                      <a:endParaRPr lang="en-GB" strike="sngStrik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handle </a:t>
                      </a:r>
                      <a:r>
                        <a:rPr lang="en-GB" dirty="0" smtClean="0"/>
                        <a:t>them</a:t>
                      </a:r>
                      <a:r>
                        <a:rPr lang="en-GB" baseline="0" dirty="0" smtClean="0"/>
                        <a:t> all carefully to keep everything in perfect condition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what </a:t>
                      </a:r>
                      <a:r>
                        <a:rPr lang="en-GB" dirty="0" smtClean="0"/>
                        <a:t>have they done to the world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trike="sngStrike" dirty="0" smtClean="0"/>
                        <a:t>H</a:t>
                      </a:r>
                      <a:endParaRPr lang="en-GB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trike="sngStrike" dirty="0" smtClean="0"/>
                        <a:t>want </a:t>
                      </a:r>
                      <a:r>
                        <a:rPr lang="en-GB" strike="sngStrike" dirty="0" smtClean="0"/>
                        <a:t>the unknotting expert to start work as soon as possible</a:t>
                      </a:r>
                      <a:endParaRPr lang="en-GB" strike="sngStrik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155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400" dirty="0" smtClean="0"/>
              <a:t>Thank you for attention!!!</a:t>
            </a:r>
            <a:endParaRPr lang="en-GB" sz="5400" dirty="0"/>
          </a:p>
        </p:txBody>
      </p:sp>
      <p:pic>
        <p:nvPicPr>
          <p:cNvPr id="1026" name="Picture 2" descr="Розклад вступних випробувань в магістратуру 2016 (спеціаліст, магістр) |  Факультет соціології і права КПІ ім. Ігоря Сікорського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6663" y="2160588"/>
            <a:ext cx="6250673" cy="469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14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2. Skip: </a:t>
            </a:r>
            <a:br>
              <a:rPr lang="en-GB" dirty="0" smtClean="0"/>
            </a:br>
            <a:r>
              <a:rPr lang="en-GB" dirty="0" smtClean="0"/>
              <a:t>	</a:t>
            </a:r>
            <a:r>
              <a:rPr lang="en-GB" sz="27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</a:t>
            </a:r>
            <a:r>
              <a:rPr lang="en-GB" dirty="0" smtClean="0"/>
              <a:t>, </a:t>
            </a:r>
            <a:r>
              <a:rPr lang="en-GB" sz="2800" dirty="0" smtClean="0"/>
              <a:t>do tasks you are 100 % sure of</a:t>
            </a:r>
            <a:r>
              <a:rPr lang="en-GB" sz="2800" dirty="0"/>
              <a:t> </a:t>
            </a:r>
            <a:r>
              <a:rPr lang="en-GB" sz="2800" dirty="0" smtClean="0"/>
              <a:t>(1 question~1 minute);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 smtClean="0"/>
              <a:t>	</a:t>
            </a:r>
            <a:r>
              <a:rPr lang="en-GB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second</a:t>
            </a:r>
            <a:r>
              <a:rPr lang="en-GB" sz="2800" dirty="0"/>
              <a:t>, </a:t>
            </a:r>
            <a:r>
              <a:rPr lang="en-GB" sz="2800" dirty="0" smtClean="0"/>
              <a:t>focus </a:t>
            </a:r>
            <a:r>
              <a:rPr lang="en-GB" sz="2800" dirty="0"/>
              <a:t>on what seems difficult, but really just takes a little </a:t>
            </a:r>
            <a:r>
              <a:rPr lang="en-GB" sz="2800" dirty="0" smtClean="0"/>
              <a:t>longer;</a:t>
            </a:r>
            <a:br>
              <a:rPr lang="en-GB" sz="2800" dirty="0" smtClean="0"/>
            </a:br>
            <a:r>
              <a:rPr lang="en-GB" sz="2800" dirty="0" smtClean="0"/>
              <a:t>	</a:t>
            </a:r>
            <a:r>
              <a:rPr lang="en-GB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finally</a:t>
            </a:r>
            <a:r>
              <a:rPr lang="en-GB" sz="2800" dirty="0"/>
              <a:t>, focus on the most </a:t>
            </a:r>
            <a:r>
              <a:rPr lang="en-GB" sz="2800" dirty="0" smtClean="0"/>
              <a:t>difficult questions.</a:t>
            </a:r>
            <a:br>
              <a:rPr lang="en-GB" sz="2800" dirty="0" smtClean="0"/>
            </a:br>
            <a:r>
              <a:rPr lang="en-GB" sz="2800" dirty="0"/>
              <a:t> </a:t>
            </a:r>
            <a:r>
              <a:rPr lang="en-GB" sz="2800" dirty="0" smtClean="0"/>
              <a:t>                </a:t>
            </a:r>
            <a:endParaRPr lang="en-GB" dirty="0"/>
          </a:p>
        </p:txBody>
      </p:sp>
      <p:pic>
        <p:nvPicPr>
          <p:cNvPr id="3074" name="Picture 2" descr="Skip for YouTube Playlist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3671248"/>
            <a:ext cx="6096000" cy="3044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263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3. Read </a:t>
            </a:r>
            <a:r>
              <a:rPr lang="en-GB" dirty="0"/>
              <a:t>the task!!!</a:t>
            </a:r>
            <a:br>
              <a:rPr lang="en-GB" dirty="0"/>
            </a:br>
            <a:r>
              <a:rPr lang="en-GB" dirty="0" smtClean="0"/>
              <a:t>	</a:t>
            </a:r>
            <a:r>
              <a:rPr lang="en-GB" sz="2700" dirty="0" smtClean="0"/>
              <a:t>Make </a:t>
            </a:r>
            <a:r>
              <a:rPr lang="en-GB" sz="2700" dirty="0"/>
              <a:t>sure you understand the task and know that, for example, </a:t>
            </a:r>
            <a:r>
              <a:rPr lang="en-GB" sz="4400" b="1" dirty="0"/>
              <a:t>there are three choices you </a:t>
            </a:r>
            <a:r>
              <a:rPr lang="en-GB" sz="4400" b="1" dirty="0" smtClean="0"/>
              <a:t>do not </a:t>
            </a:r>
            <a:r>
              <a:rPr lang="en-GB" sz="4400" b="1" dirty="0"/>
              <a:t>need to use!</a:t>
            </a:r>
          </a:p>
        </p:txBody>
      </p:sp>
      <p:pic>
        <p:nvPicPr>
          <p:cNvPr id="4098" name="Picture 2" descr="KEEP CALM AND READ ATTENTIVELY !! - Keep Calm and Posters Generator, Maker  For Free - KeepCalmAndPosters.co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3358" y="2824802"/>
            <a:ext cx="3117441" cy="371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8459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4. Use the exclusion </a:t>
            </a:r>
            <a:r>
              <a:rPr lang="en-GB" dirty="0" smtClean="0"/>
              <a:t>method</a:t>
            </a:r>
            <a:endParaRPr lang="en-GB" dirty="0"/>
          </a:p>
        </p:txBody>
      </p:sp>
      <p:pic>
        <p:nvPicPr>
          <p:cNvPr id="5122" name="Picture 2" descr="Exclusion Rubber Stamp Фотография, картинки, изображения и сток-фотография  без роялти. Image 82322993.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2186013"/>
            <a:ext cx="2971800" cy="2766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The unacceptable language of exclusion | Others Magaz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2089" y="2077644"/>
            <a:ext cx="5351913" cy="2874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64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 Never leave unanswered questions! </a:t>
            </a:r>
            <a:r>
              <a:rPr lang="en-GB" dirty="0" smtClean="0"/>
              <a:t>Try </a:t>
            </a:r>
            <a:r>
              <a:rPr lang="en-GB" dirty="0"/>
              <a:t>to </a:t>
            </a:r>
            <a:r>
              <a:rPr lang="en-GB" dirty="0" smtClean="0"/>
              <a:t>guess!</a:t>
            </a:r>
            <a:endParaRPr lang="en-GB" dirty="0"/>
          </a:p>
        </p:txBody>
      </p:sp>
      <p:pic>
        <p:nvPicPr>
          <p:cNvPr id="6146" name="Picture 2" descr="Unanswered Questions - Willingdon Wealth Management - Charlotte NC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9" y="2099350"/>
            <a:ext cx="5619193" cy="234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Poster St Patrick Lettering Its Your Lucky Day Drawing In Vintage.. Royalty  Free Cliparts, Vectors, And Stock Illustration. Image 69726685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01238">
            <a:off x="3270607" y="3856240"/>
            <a:ext cx="4872383" cy="2973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0140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534" y="186520"/>
            <a:ext cx="9096582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Use of </a:t>
            </a:r>
            <a:r>
              <a:rPr lang="en-GB" dirty="0" smtClean="0"/>
              <a:t>English</a:t>
            </a:r>
            <a:br>
              <a:rPr lang="en-GB" dirty="0" smtClean="0"/>
            </a:br>
            <a:r>
              <a:rPr lang="en-GB" sz="3100" dirty="0" smtClean="0">
                <a:solidFill>
                  <a:schemeClr val="tx1"/>
                </a:solidFill>
              </a:rPr>
              <a:t>Read </a:t>
            </a:r>
            <a:r>
              <a:rPr lang="en-GB" sz="3100" dirty="0">
                <a:solidFill>
                  <a:schemeClr val="tx1"/>
                </a:solidFill>
              </a:rPr>
              <a:t>the text. Choose the correct answer A, B, C or D. </a:t>
            </a:r>
            <a:endParaRPr lang="en-GB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6035" y="1737509"/>
            <a:ext cx="9758149" cy="5120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200" b="1" u="sng" dirty="0" smtClean="0">
                <a:solidFill>
                  <a:srgbClr val="7030A0"/>
                </a:solidFill>
              </a:rPr>
              <a:t>Here is how to do it</a:t>
            </a:r>
            <a:endParaRPr lang="en-GB" sz="2200" b="1" u="sng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sz="2200" b="1" dirty="0" smtClean="0">
                <a:solidFill>
                  <a:schemeClr val="accent5">
                    <a:lumMod val="75000"/>
                  </a:schemeClr>
                </a:solidFill>
              </a:rPr>
              <a:t>Step 1. Work with the text as a whole</a:t>
            </a:r>
          </a:p>
          <a:p>
            <a:pPr marL="0" indent="0">
              <a:buNone/>
            </a:pPr>
            <a:r>
              <a:rPr lang="en-GB" sz="2200" b="1" dirty="0"/>
              <a:t> </a:t>
            </a:r>
            <a:r>
              <a:rPr lang="en-GB" sz="2200" b="1" dirty="0" smtClean="0"/>
              <a:t>- Read the heading of the gapped text “Larks and owls” to get a general idea of what the text is about.</a:t>
            </a:r>
          </a:p>
          <a:p>
            <a:pPr marL="0" indent="0">
              <a:buNone/>
            </a:pPr>
            <a:r>
              <a:rPr lang="en-GB" sz="2200" b="1" dirty="0"/>
              <a:t> </a:t>
            </a:r>
            <a:r>
              <a:rPr lang="en-GB" sz="2200" b="1" dirty="0" smtClean="0"/>
              <a:t>- Read the whole of the gapped text to get more details about the ideas of the text.</a:t>
            </a:r>
          </a:p>
          <a:p>
            <a:pPr marL="0" indent="0">
              <a:buNone/>
            </a:pPr>
            <a:endParaRPr lang="en-GB" sz="2200" b="1" dirty="0"/>
          </a:p>
          <a:p>
            <a:pPr marL="0" indent="0">
              <a:buNone/>
            </a:pPr>
            <a:r>
              <a:rPr lang="en-GB" sz="2200" b="1" dirty="0" smtClean="0">
                <a:solidFill>
                  <a:schemeClr val="accent5">
                    <a:lumMod val="75000"/>
                  </a:schemeClr>
                </a:solidFill>
              </a:rPr>
              <a:t>Step 2. Work with the sentence with gap 1</a:t>
            </a:r>
          </a:p>
          <a:p>
            <a:pPr marL="0" indent="0">
              <a:buNone/>
            </a:pPr>
            <a:r>
              <a:rPr lang="en-GB" sz="2200" b="1" dirty="0"/>
              <a:t> </a:t>
            </a:r>
            <a:r>
              <a:rPr lang="en-GB" sz="2200" b="1" dirty="0" smtClean="0"/>
              <a:t>- Read the sentence to identify its structure and guess the grammatical form of the gapped word.</a:t>
            </a:r>
          </a:p>
          <a:p>
            <a:pPr marL="0" indent="0">
              <a:buNone/>
            </a:pPr>
            <a:r>
              <a:rPr lang="en-GB" sz="2200" b="1" dirty="0"/>
              <a:t> </a:t>
            </a:r>
            <a:r>
              <a:rPr lang="en-GB" sz="2200" b="1" dirty="0" smtClean="0"/>
              <a:t>- Look through the choices to decide which one best suits the grammatical context.</a:t>
            </a:r>
            <a:endParaRPr lang="en-GB" sz="2200" b="1" dirty="0"/>
          </a:p>
        </p:txBody>
      </p:sp>
    </p:spTree>
    <p:extLst>
      <p:ext uri="{BB962C8B-B14F-4D97-AF65-F5344CB8AC3E}">
        <p14:creationId xmlns:p14="http://schemas.microsoft.com/office/powerpoint/2010/main" val="287951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194" y="218364"/>
            <a:ext cx="9949218" cy="5822999"/>
          </a:xfrm>
        </p:spPr>
        <p:txBody>
          <a:bodyPr/>
          <a:lstStyle/>
          <a:p>
            <a:pPr marL="0" indent="0" algn="ctr">
              <a:buNone/>
            </a:pPr>
            <a:r>
              <a:rPr lang="en-GB" sz="2400" b="1" dirty="0" smtClean="0"/>
              <a:t>Larks and owls</a:t>
            </a:r>
          </a:p>
          <a:p>
            <a:pPr marL="0" indent="0">
              <a:buNone/>
            </a:pPr>
            <a:r>
              <a:rPr lang="en-GB" sz="2400" b="1" dirty="0" smtClean="0"/>
              <a:t>The ups and downs of your body temperature determine whether you will be a lark or </a:t>
            </a:r>
            <a:r>
              <a:rPr lang="en-GB" sz="2400" b="1" dirty="0" smtClean="0"/>
              <a:t>an</a:t>
            </a:r>
            <a:r>
              <a:rPr lang="en-GB" sz="2400" b="1" dirty="0" smtClean="0"/>
              <a:t> owl. </a:t>
            </a:r>
            <a:r>
              <a:rPr lang="en-GB" sz="2400" b="1" dirty="0" smtClean="0">
                <a:solidFill>
                  <a:schemeClr val="accent5"/>
                </a:solidFill>
              </a:rPr>
              <a:t>A</a:t>
            </a:r>
            <a:r>
              <a:rPr lang="en-GB" sz="2400" b="1" dirty="0" smtClean="0"/>
              <a:t> 1)____________ body temperature rises sharply in the morning, reaching a peak 2)_____________</a:t>
            </a:r>
            <a:r>
              <a:rPr lang="en-GB" sz="2400" b="1" dirty="0" smtClean="0">
                <a:solidFill>
                  <a:schemeClr val="accent5"/>
                </a:solidFill>
              </a:rPr>
              <a:t>late afternoon and early evening</a:t>
            </a:r>
            <a:r>
              <a:rPr lang="en-GB" sz="2400" b="1" dirty="0" smtClean="0"/>
              <a:t>. This is when larks are 3)___________ productive. But as body temperature decreases, so 4)___________ </a:t>
            </a:r>
            <a:r>
              <a:rPr lang="en-GB" sz="2400" b="1" dirty="0" smtClean="0">
                <a:solidFill>
                  <a:schemeClr val="accent5"/>
                </a:solidFill>
              </a:rPr>
              <a:t>energy level</a:t>
            </a:r>
            <a:r>
              <a:rPr lang="en-GB" sz="2400" b="1" dirty="0" smtClean="0"/>
              <a:t>. By nine o’clock, larks are getting sleepy. Owls work on a different schedule. Their body temperature rises more gradually and peaks later in the day. This </a:t>
            </a:r>
            <a:r>
              <a:rPr lang="en-GB" sz="2400" b="1" dirty="0" smtClean="0">
                <a:solidFill>
                  <a:schemeClr val="accent5"/>
                </a:solidFill>
              </a:rPr>
              <a:t>allows</a:t>
            </a:r>
            <a:r>
              <a:rPr lang="en-GB" sz="2400" b="1" dirty="0" smtClean="0"/>
              <a:t> them 5)________ going while larks are getting ready for bed. 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951436"/>
              </p:ext>
            </p:extLst>
          </p:nvPr>
        </p:nvGraphicFramePr>
        <p:xfrm>
          <a:off x="368488" y="4312694"/>
          <a:ext cx="9266832" cy="202795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31812"/>
                <a:gridCol w="512820"/>
                <a:gridCol w="2009491"/>
                <a:gridCol w="467000"/>
                <a:gridCol w="1569082"/>
                <a:gridCol w="450141"/>
                <a:gridCol w="1585941"/>
                <a:gridCol w="465943"/>
                <a:gridCol w="1674602"/>
              </a:tblGrid>
              <a:tr h="405591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lark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lark’s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larks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larks’</a:t>
                      </a:r>
                      <a:endParaRPr lang="en-GB" dirty="0"/>
                    </a:p>
                  </a:txBody>
                  <a:tcPr/>
                </a:tc>
              </a:tr>
              <a:tr h="405591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between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among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since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from</a:t>
                      </a:r>
                      <a:endParaRPr lang="en-GB" dirty="0"/>
                    </a:p>
                  </a:txBody>
                  <a:tcPr/>
                </a:tc>
              </a:tr>
              <a:tr h="405591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</a:t>
                      </a:r>
                      <a:r>
                        <a:rPr lang="en-GB" baseline="0" dirty="0" smtClean="0"/>
                        <a:t> lot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much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the</a:t>
                      </a:r>
                      <a:r>
                        <a:rPr lang="en-GB" baseline="0" dirty="0" smtClean="0"/>
                        <a:t> most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the more</a:t>
                      </a:r>
                      <a:endParaRPr lang="en-GB" dirty="0"/>
                    </a:p>
                  </a:txBody>
                  <a:tcPr/>
                </a:tc>
              </a:tr>
              <a:tr h="405591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does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doing</a:t>
                      </a:r>
                      <a:endParaRPr lang="en-GB" dirty="0"/>
                    </a:p>
                  </a:txBody>
                  <a:tcPr/>
                </a:tc>
              </a:tr>
              <a:tr h="405591"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keep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kept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to keep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keeping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300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96037"/>
            <a:ext cx="8596668" cy="5345326"/>
          </a:xfrm>
        </p:spPr>
        <p:txBody>
          <a:bodyPr/>
          <a:lstStyle/>
          <a:p>
            <a:pPr marL="0" indent="0" algn="ctr">
              <a:buNone/>
            </a:pPr>
            <a:r>
              <a:rPr lang="en-GB" sz="2400" b="1" dirty="0"/>
              <a:t>Larks and owls</a:t>
            </a:r>
          </a:p>
          <a:p>
            <a:pPr marL="0" indent="0">
              <a:buNone/>
            </a:pPr>
            <a:r>
              <a:rPr lang="en-GB" sz="2400" b="1" dirty="0"/>
              <a:t>The ups and downs of your body temperature determine whether you will be a lark or an owl. </a:t>
            </a:r>
            <a:r>
              <a:rPr lang="en-GB" sz="2400" b="1" dirty="0">
                <a:solidFill>
                  <a:schemeClr val="accent5"/>
                </a:solidFill>
              </a:rPr>
              <a:t>A</a:t>
            </a:r>
            <a:r>
              <a:rPr lang="en-GB" sz="2400" b="1" dirty="0"/>
              <a:t> </a:t>
            </a:r>
            <a:r>
              <a:rPr lang="en-GB" sz="2400" b="1" dirty="0" smtClean="0"/>
              <a:t>1</a:t>
            </a:r>
            <a:r>
              <a:rPr lang="en-GB" sz="2400" b="1" dirty="0" smtClean="0">
                <a:solidFill>
                  <a:srgbClr val="7030A0"/>
                </a:solidFill>
              </a:rPr>
              <a:t>)lark’s</a:t>
            </a:r>
            <a:r>
              <a:rPr lang="en-GB" sz="2400" b="1" dirty="0" smtClean="0"/>
              <a:t> </a:t>
            </a:r>
            <a:r>
              <a:rPr lang="en-GB" sz="2400" b="1" dirty="0"/>
              <a:t>body temperature rises sharply in the morning, reaching a peak </a:t>
            </a:r>
            <a:r>
              <a:rPr lang="en-GB" sz="2400" b="1" dirty="0" smtClean="0">
                <a:solidFill>
                  <a:srgbClr val="7030A0"/>
                </a:solidFill>
              </a:rPr>
              <a:t>2)between</a:t>
            </a:r>
            <a:r>
              <a:rPr lang="en-GB" sz="2400" b="1" dirty="0" smtClean="0"/>
              <a:t> </a:t>
            </a:r>
            <a:r>
              <a:rPr lang="en-GB" sz="2400" b="1" dirty="0" smtClean="0">
                <a:solidFill>
                  <a:schemeClr val="accent5"/>
                </a:solidFill>
              </a:rPr>
              <a:t>late </a:t>
            </a:r>
            <a:r>
              <a:rPr lang="en-GB" sz="2400" b="1" dirty="0">
                <a:solidFill>
                  <a:schemeClr val="accent5"/>
                </a:solidFill>
              </a:rPr>
              <a:t>afternoon and early evening</a:t>
            </a:r>
            <a:r>
              <a:rPr lang="en-GB" sz="2400" b="1" dirty="0"/>
              <a:t>. This is when larks are </a:t>
            </a:r>
            <a:r>
              <a:rPr lang="en-GB" sz="2400" b="1" dirty="0" smtClean="0"/>
              <a:t>3) </a:t>
            </a:r>
            <a:r>
              <a:rPr lang="en-GB" sz="2400" b="1" dirty="0" smtClean="0">
                <a:solidFill>
                  <a:srgbClr val="7030A0"/>
                </a:solidFill>
              </a:rPr>
              <a:t>the </a:t>
            </a:r>
            <a:r>
              <a:rPr lang="en-GB" sz="2400" b="1" dirty="0">
                <a:solidFill>
                  <a:srgbClr val="7030A0"/>
                </a:solidFill>
              </a:rPr>
              <a:t>m</a:t>
            </a:r>
            <a:r>
              <a:rPr lang="en-GB" sz="2400" b="1" dirty="0" smtClean="0">
                <a:solidFill>
                  <a:srgbClr val="7030A0"/>
                </a:solidFill>
              </a:rPr>
              <a:t>ost </a:t>
            </a:r>
            <a:r>
              <a:rPr lang="en-GB" sz="2400" b="1" dirty="0"/>
              <a:t>productive. But as body temperature decreases, so </a:t>
            </a:r>
            <a:r>
              <a:rPr lang="en-GB" sz="2400" b="1" dirty="0" smtClean="0"/>
              <a:t>4) </a:t>
            </a:r>
            <a:r>
              <a:rPr lang="en-GB" sz="2400" b="1" dirty="0" smtClean="0">
                <a:solidFill>
                  <a:srgbClr val="7030A0"/>
                </a:solidFill>
              </a:rPr>
              <a:t>does</a:t>
            </a:r>
            <a:r>
              <a:rPr lang="en-GB" sz="2400" b="1" dirty="0" smtClean="0"/>
              <a:t> </a:t>
            </a:r>
            <a:r>
              <a:rPr lang="en-GB" sz="2400" b="1" dirty="0">
                <a:solidFill>
                  <a:schemeClr val="accent5"/>
                </a:solidFill>
              </a:rPr>
              <a:t>energy level</a:t>
            </a:r>
            <a:r>
              <a:rPr lang="en-GB" sz="2400" b="1" dirty="0"/>
              <a:t>. By nine o’clock, larks are getting sleepy. Owls work on a different schedule. Their body temperature rises more gradually and peaks later in the day. This </a:t>
            </a:r>
            <a:r>
              <a:rPr lang="en-GB" sz="2400" b="1" dirty="0">
                <a:solidFill>
                  <a:schemeClr val="accent5"/>
                </a:solidFill>
              </a:rPr>
              <a:t>allows</a:t>
            </a:r>
            <a:r>
              <a:rPr lang="en-GB" sz="2400" b="1" dirty="0"/>
              <a:t> them 5</a:t>
            </a:r>
            <a:r>
              <a:rPr lang="en-GB" sz="2400" b="1" dirty="0" smtClean="0"/>
              <a:t>) </a:t>
            </a:r>
            <a:r>
              <a:rPr lang="en-GB" sz="2400" b="1" dirty="0" smtClean="0">
                <a:solidFill>
                  <a:srgbClr val="7030A0"/>
                </a:solidFill>
              </a:rPr>
              <a:t>to keep </a:t>
            </a:r>
            <a:r>
              <a:rPr lang="en-GB" sz="2400" b="1" dirty="0"/>
              <a:t>going while larks are getting ready for bed. </a:t>
            </a:r>
          </a:p>
        </p:txBody>
      </p:sp>
    </p:spTree>
    <p:extLst>
      <p:ext uri="{BB962C8B-B14F-4D97-AF65-F5344CB8AC3E}">
        <p14:creationId xmlns:p14="http://schemas.microsoft.com/office/powerpoint/2010/main" val="202012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91069"/>
            <a:ext cx="8596668" cy="846161"/>
          </a:xfrm>
        </p:spPr>
        <p:txBody>
          <a:bodyPr/>
          <a:lstStyle/>
          <a:p>
            <a:pPr algn="ctr"/>
            <a:r>
              <a:rPr lang="en-GB" dirty="0" smtClean="0"/>
              <a:t>Gap fill</a:t>
            </a:r>
            <a:endParaRPr lang="en-GB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887105"/>
            <a:ext cx="9026224" cy="515425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dirty="0" smtClean="0"/>
              <a:t> </a:t>
            </a:r>
            <a:r>
              <a:rPr lang="en-GB" sz="2800" dirty="0" smtClean="0">
                <a:solidFill>
                  <a:schemeClr val="accent5"/>
                </a:solidFill>
              </a:rPr>
              <a:t>Here is how ton do it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7030A0"/>
                </a:solidFill>
              </a:rPr>
              <a:t>Step 1. Work with the gapped text</a:t>
            </a:r>
          </a:p>
          <a:p>
            <a:pPr marL="0" indent="0">
              <a:buNone/>
            </a:pPr>
            <a:r>
              <a:rPr lang="en-GB" sz="2800" dirty="0"/>
              <a:t> </a:t>
            </a:r>
            <a:r>
              <a:rPr lang="en-GB" sz="2800" dirty="0" smtClean="0"/>
              <a:t>- Read the heading to understand what is the text about.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 smtClean="0">
                <a:solidFill>
                  <a:srgbClr val="7030A0"/>
                </a:solidFill>
              </a:rPr>
              <a:t>Step 2. Work with the sentence fragment to fill the gaps</a:t>
            </a:r>
          </a:p>
          <a:p>
            <a:pPr marL="0" indent="0">
              <a:buNone/>
            </a:pPr>
            <a:r>
              <a:rPr lang="en-GB" sz="2800" dirty="0"/>
              <a:t> </a:t>
            </a:r>
            <a:r>
              <a:rPr lang="en-GB" sz="2800" dirty="0" smtClean="0"/>
              <a:t>- Look through the sentence fragment with gap 1. Identify the grammatical function of the gapped fragment.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475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3618</TotalTime>
  <Words>862</Words>
  <Application>Microsoft Office PowerPoint</Application>
  <PresentationFormat>Широкоэкранный</PresentationFormat>
  <Paragraphs>115</Paragraphs>
  <Slides>12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Trebuchet MS</vt:lpstr>
      <vt:lpstr>Wingdings 3</vt:lpstr>
      <vt:lpstr>Грань</vt:lpstr>
      <vt:lpstr>How to succeed in English exam 1. Relax and concentrate</vt:lpstr>
      <vt:lpstr>2. Skip:   first, do tasks you are 100 % sure of (1 question~1 minute);  second, focus on what seems difficult, but really just takes a little longer;  finally, focus on the most difficult questions.                  </vt:lpstr>
      <vt:lpstr>3. Read the task!!!  Make sure you understand the task and know that, for example, there are three choices you do not need to use!</vt:lpstr>
      <vt:lpstr>4. Use the exclusion method</vt:lpstr>
      <vt:lpstr>5. Never leave unanswered questions! Try to guess!</vt:lpstr>
      <vt:lpstr>Use of English Read the text. Choose the correct answer A, B, C or D. </vt:lpstr>
      <vt:lpstr>Презентация PowerPoint</vt:lpstr>
      <vt:lpstr>Презентация PowerPoint</vt:lpstr>
      <vt:lpstr>Gap fill</vt:lpstr>
      <vt:lpstr>Презентация PowerPoint</vt:lpstr>
      <vt:lpstr>Презентация PowerPoint</vt:lpstr>
      <vt:lpstr>Thank you for attention!!!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Alina</dc:creator>
  <cp:lastModifiedBy>Alina</cp:lastModifiedBy>
  <cp:revision>63</cp:revision>
  <dcterms:created xsi:type="dcterms:W3CDTF">2021-03-29T20:33:16Z</dcterms:created>
  <dcterms:modified xsi:type="dcterms:W3CDTF">2021-04-01T08:57:24Z</dcterms:modified>
</cp:coreProperties>
</file>