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84" r:id="rId3"/>
    <p:sldId id="289" r:id="rId4"/>
    <p:sldId id="265" r:id="rId5"/>
    <p:sldId id="267" r:id="rId6"/>
    <p:sldId id="285" r:id="rId7"/>
    <p:sldId id="290" r:id="rId8"/>
    <p:sldId id="286" r:id="rId9"/>
    <p:sldId id="287" r:id="rId10"/>
    <p:sldId id="288"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p:cViewPr>
        <p:scale>
          <a:sx n="105" d="100"/>
          <a:sy n="105" d="100"/>
        </p:scale>
        <p:origin x="-84" y="-174"/>
      </p:cViewPr>
      <p:guideLst>
        <p:guide orient="horz" pos="2160"/>
        <p:guide pos="3840"/>
      </p:guideLst>
    </p:cSldViewPr>
  </p:slideViewPr>
  <p:notesTextViewPr>
    <p:cViewPr>
      <p:scale>
        <a:sx n="1" d="1"/>
        <a:sy n="1" d="1"/>
      </p:scale>
      <p:origin x="0" y="0"/>
    </p:cViewPr>
  </p:notesTextViewPr>
  <p:notesViewPr>
    <p:cSldViewPr>
      <p:cViewPr varScale="1">
        <p:scale>
          <a:sx n="49" d="100"/>
          <a:sy n="49" d="100"/>
        </p:scale>
        <p:origin x="1842" y="60"/>
      </p:cViewPr>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 xmlns:a16="http://schemas.microsoft.com/office/drawing/2014/main" id="{64841CAF-A07E-41D8-BD8F-52F73295D5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 xmlns:a16="http://schemas.microsoft.com/office/drawing/2014/main" id="{0188BD95-FBAB-4D16-BD86-CE51C950709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A3847C-6236-49F0-8959-82DC0EBC11ED}" type="datetimeFigureOut">
              <a:rPr lang="ru-RU" smtClean="0"/>
              <a:t>31.03.2021</a:t>
            </a:fld>
            <a:endParaRPr lang="ru-RU"/>
          </a:p>
        </p:txBody>
      </p:sp>
      <p:sp>
        <p:nvSpPr>
          <p:cNvPr id="4" name="Нижний колонтитул 3">
            <a:extLst>
              <a:ext uri="{FF2B5EF4-FFF2-40B4-BE49-F238E27FC236}">
                <a16:creationId xmlns="" xmlns:a16="http://schemas.microsoft.com/office/drawing/2014/main" id="{F7E1B677-B06C-4E64-BFEC-82AE7D552D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 xmlns:a16="http://schemas.microsoft.com/office/drawing/2014/main" id="{9768CD68-BDDA-40E2-B24A-A8ACE53D9EB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08E3F0-51D1-4467-BF31-1BD72ECE435A}" type="slidenum">
              <a:rPr lang="ru-RU" smtClean="0"/>
              <a:t>‹#›</a:t>
            </a:fld>
            <a:endParaRPr lang="ru-RU"/>
          </a:p>
        </p:txBody>
      </p:sp>
    </p:spTree>
    <p:extLst>
      <p:ext uri="{BB962C8B-B14F-4D97-AF65-F5344CB8AC3E}">
        <p14:creationId xmlns:p14="http://schemas.microsoft.com/office/powerpoint/2010/main" val="24018021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s://presentation-creation.ru/"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4EEB5F3-46D5-4827-9176-87B3ED40876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E9C46714-EA01-4BA8-B3F4-1804E1ADDE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7FFA0AC6-9EBA-40E1-BBC8-87B9F008BC42}"/>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5" name="Нижний колонтитул 4">
            <a:extLst>
              <a:ext uri="{FF2B5EF4-FFF2-40B4-BE49-F238E27FC236}">
                <a16:creationId xmlns="" xmlns:a16="http://schemas.microsoft.com/office/drawing/2014/main" id="{2BDAAFA1-B9E1-4CF6-9E6D-87613776761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A2847870-C82B-4F62-91CF-02C2A8DE6872}"/>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63900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4F60D616-074D-47B4-B726-E9928A98B061}"/>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3" name="Нижний колонтитул 2">
            <a:extLst>
              <a:ext uri="{FF2B5EF4-FFF2-40B4-BE49-F238E27FC236}">
                <a16:creationId xmlns="" xmlns:a16="http://schemas.microsoft.com/office/drawing/2014/main" id="{89EA2C6B-320E-404F-B8A0-821D1093280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ABFE942B-7393-4B73-A8D9-DB6C12184CBE}"/>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773425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87CEB6D-ED6D-4526-81A8-6B48D45004E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B752732C-DB42-4FF4-B63F-BDB95C239D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1D427B4B-0BA1-4E32-AC35-3A7656175D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C8EFE849-CF36-4DF7-B3AA-B5613D2784D0}"/>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6" name="Нижний колонтитул 5">
            <a:extLst>
              <a:ext uri="{FF2B5EF4-FFF2-40B4-BE49-F238E27FC236}">
                <a16:creationId xmlns="" xmlns:a16="http://schemas.microsoft.com/office/drawing/2014/main" id="{00B612AF-149D-40FD-81B8-0BEF0CA21FB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2186FBBA-6EDD-41C1-83F2-A92D6A1E126C}"/>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635242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4E0E3E9-2EA0-4F93-ACF3-69B3BFD8106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28FF30DC-8368-4617-B796-6D8CD1AA93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990E88DC-1E9E-475D-B470-7C75BF6F8A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B7651535-13B0-4736-B6E0-8114A25C323A}"/>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6" name="Нижний колонтитул 5">
            <a:extLst>
              <a:ext uri="{FF2B5EF4-FFF2-40B4-BE49-F238E27FC236}">
                <a16:creationId xmlns="" xmlns:a16="http://schemas.microsoft.com/office/drawing/2014/main" id="{A85029B0-26CA-4FD7-8F74-A5910734672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5CFDCF4F-29F3-434F-93BF-7145496CAFAC}"/>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2686503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5119624-59D1-41E3-AEA2-748028B5789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B761F556-4960-4FFB-84B0-6DD9DECFF68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BF3852AA-44AB-40DE-ABB5-D989F49F6D2F}"/>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5" name="Нижний колонтитул 4">
            <a:extLst>
              <a:ext uri="{FF2B5EF4-FFF2-40B4-BE49-F238E27FC236}">
                <a16:creationId xmlns="" xmlns:a16="http://schemas.microsoft.com/office/drawing/2014/main" id="{4FF99121-21B5-44CE-A3CC-FB750D00133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CBA2C88A-CBD1-4F5D-AFDA-B87C66F4D23A}"/>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1459633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29D2C97F-DA00-4FE0-831A-7C4145CC871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69E203A0-4947-4CC0-B314-D5F901EC7BF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B39999C7-CA6F-4918-9A59-E4F9979B2FB3}"/>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5" name="Нижний колонтитул 4">
            <a:extLst>
              <a:ext uri="{FF2B5EF4-FFF2-40B4-BE49-F238E27FC236}">
                <a16:creationId xmlns="" xmlns:a16="http://schemas.microsoft.com/office/drawing/2014/main" id="{17F7D328-60F9-4536-BF6F-A153291207C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CC5CB392-EC5F-4163-9BD2-AD0959FD76D0}"/>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2488441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Заголовок и объект">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31F919D-1603-4E3D-95FD-FB1F4E05547B}"/>
              </a:ext>
            </a:extLst>
          </p:cNvPr>
          <p:cNvSpPr>
            <a:spLocks noGrp="1"/>
          </p:cNvSpPr>
          <p:nvPr>
            <p:ph type="title"/>
          </p:nvPr>
        </p:nvSpPr>
        <p:spPr/>
        <p:txBody>
          <a:bodyPr/>
          <a:lstStyle>
            <a:lvl1pPr>
              <a:defRPr b="1"/>
            </a:lvl1pPr>
          </a:lstStyle>
          <a:p>
            <a:r>
              <a:rPr lang="ru-RU" dirty="0"/>
              <a:t>Образец заголовка</a:t>
            </a:r>
          </a:p>
        </p:txBody>
      </p:sp>
      <p:sp>
        <p:nvSpPr>
          <p:cNvPr id="5" name="Нижний колонтитул 4">
            <a:extLst>
              <a:ext uri="{FF2B5EF4-FFF2-40B4-BE49-F238E27FC236}">
                <a16:creationId xmlns="" xmlns:a16="http://schemas.microsoft.com/office/drawing/2014/main" id="{1BC8CEC0-0D0B-453B-8963-A2AED8FB3E64}"/>
              </a:ext>
            </a:extLst>
          </p:cNvPr>
          <p:cNvSpPr>
            <a:spLocks noGrp="1"/>
          </p:cNvSpPr>
          <p:nvPr>
            <p:ph type="ftr" sz="quarter" idx="11"/>
          </p:nvPr>
        </p:nvSpPr>
        <p:spPr>
          <a:xfrm>
            <a:off x="2271000" y="6356350"/>
            <a:ext cx="7650000" cy="365126"/>
          </a:xfrm>
        </p:spPr>
        <p:txBody>
          <a:bodyPr/>
          <a:lstStyle/>
          <a:p>
            <a:r>
              <a:rPr lang="ru-RU" dirty="0"/>
              <a:t>Шаблоны презентаций с сайта </a:t>
            </a:r>
            <a:r>
              <a:rPr lang="en-US" dirty="0">
                <a:hlinkClick r:id="rId2"/>
              </a:rPr>
              <a:t>presentation-creation.ru</a:t>
            </a:r>
            <a:endParaRPr lang="ru-RU" dirty="0"/>
          </a:p>
        </p:txBody>
      </p:sp>
    </p:spTree>
    <p:extLst>
      <p:ext uri="{BB962C8B-B14F-4D97-AF65-F5344CB8AC3E}">
        <p14:creationId xmlns:p14="http://schemas.microsoft.com/office/powerpoint/2010/main" val="3690843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BCF96D8-8510-4EF3-B422-332DC57E5B5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B3007763-0BB5-4DD5-BC47-1C50AB65A693}"/>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4" name="Нижний колонтитул 3">
            <a:extLst>
              <a:ext uri="{FF2B5EF4-FFF2-40B4-BE49-F238E27FC236}">
                <a16:creationId xmlns="" xmlns:a16="http://schemas.microsoft.com/office/drawing/2014/main" id="{1048DF2C-669A-4DCA-8793-1F7410D7F836}"/>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5933E309-0F6F-484F-98FA-46AB4551E6E4}"/>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4178063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4EEB5F3-46D5-4827-9176-87B3ED40876A}"/>
              </a:ext>
            </a:extLst>
          </p:cNvPr>
          <p:cNvSpPr>
            <a:spLocks noGrp="1"/>
          </p:cNvSpPr>
          <p:nvPr>
            <p:ph type="ctrTitle"/>
          </p:nvPr>
        </p:nvSpPr>
        <p:spPr>
          <a:xfrm>
            <a:off x="156000" y="684000"/>
            <a:ext cx="7065000" cy="1305000"/>
          </a:xfrm>
        </p:spPr>
        <p:txBody>
          <a:bodyPr anchor="b"/>
          <a:lstStyle>
            <a:lvl1pPr algn="ctr">
              <a:defRPr sz="6000" b="1">
                <a:solidFill>
                  <a:schemeClr val="bg1"/>
                </a:solidFill>
                <a:effectLst/>
              </a:defRPr>
            </a:lvl1pPr>
          </a:lstStyle>
          <a:p>
            <a:r>
              <a:rPr lang="ru-RU" dirty="0"/>
              <a:t>Образец заголовка</a:t>
            </a:r>
          </a:p>
        </p:txBody>
      </p:sp>
    </p:spTree>
    <p:extLst>
      <p:ext uri="{BB962C8B-B14F-4D97-AF65-F5344CB8AC3E}">
        <p14:creationId xmlns:p14="http://schemas.microsoft.com/office/powerpoint/2010/main" val="2904648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BD4EC29-EC9D-4966-9B2F-5A81BAAA141E}"/>
              </a:ext>
            </a:extLst>
          </p:cNvPr>
          <p:cNvSpPr>
            <a:spLocks noGrp="1"/>
          </p:cNvSpPr>
          <p:nvPr>
            <p:ph type="title"/>
          </p:nvPr>
        </p:nvSpPr>
        <p:spPr>
          <a:xfrm>
            <a:off x="291000" y="63255"/>
            <a:ext cx="10342800" cy="1325563"/>
          </a:xfrm>
        </p:spPr>
        <p:txBody>
          <a:bodyPr>
            <a:normAutofit/>
          </a:bodyPr>
          <a:lstStyle>
            <a:lvl1pPr>
              <a:defRPr sz="6000" b="1">
                <a:solidFill>
                  <a:schemeClr val="bg1"/>
                </a:solidFill>
              </a:defRPr>
            </a:lvl1pPr>
          </a:lstStyle>
          <a:p>
            <a:r>
              <a:rPr lang="ru-RU" dirty="0"/>
              <a:t>Образец заголовка</a:t>
            </a:r>
          </a:p>
        </p:txBody>
      </p:sp>
      <p:sp>
        <p:nvSpPr>
          <p:cNvPr id="3" name="Объект 2">
            <a:extLst>
              <a:ext uri="{FF2B5EF4-FFF2-40B4-BE49-F238E27FC236}">
                <a16:creationId xmlns="" xmlns:a16="http://schemas.microsoft.com/office/drawing/2014/main" id="{C2AF823D-AA6C-41CE-8369-D43088671A37}"/>
              </a:ext>
            </a:extLst>
          </p:cNvPr>
          <p:cNvSpPr>
            <a:spLocks noGrp="1"/>
          </p:cNvSpPr>
          <p:nvPr>
            <p:ph idx="1"/>
          </p:nvPr>
        </p:nvSpPr>
        <p:spPr>
          <a:xfrm>
            <a:off x="1461000" y="2034000"/>
            <a:ext cx="10515600" cy="409796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3733795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 xmlns:a16="http://schemas.microsoft.com/office/drawing/2014/main" id="{9687A894-023D-4237-87D6-74D11C874380}"/>
              </a:ext>
            </a:extLst>
          </p:cNvPr>
          <p:cNvSpPr>
            <a:spLocks noGrp="1"/>
          </p:cNvSpPr>
          <p:nvPr>
            <p:ph type="title"/>
          </p:nvPr>
        </p:nvSpPr>
        <p:spPr>
          <a:xfrm>
            <a:off x="291000" y="63255"/>
            <a:ext cx="10342800" cy="1325563"/>
          </a:xfrm>
        </p:spPr>
        <p:txBody>
          <a:bodyPr>
            <a:normAutofit/>
          </a:bodyPr>
          <a:lstStyle>
            <a:lvl1pPr>
              <a:defRPr sz="6000" b="1">
                <a:solidFill>
                  <a:schemeClr val="bg1"/>
                </a:solidFill>
              </a:defRPr>
            </a:lvl1pPr>
          </a:lstStyle>
          <a:p>
            <a:r>
              <a:rPr lang="ru-RU" dirty="0"/>
              <a:t>Образец заголовка</a:t>
            </a:r>
          </a:p>
        </p:txBody>
      </p:sp>
    </p:spTree>
    <p:extLst>
      <p:ext uri="{BB962C8B-B14F-4D97-AF65-F5344CB8AC3E}">
        <p14:creationId xmlns:p14="http://schemas.microsoft.com/office/powerpoint/2010/main" val="31703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278A106-66FA-4DD6-BAB3-B8D8393A6AA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1C6B7C11-BF9E-408C-887F-6B9BC18637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0579E133-BC16-4FB3-9BC0-B6A568D98145}"/>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5" name="Нижний колонтитул 4">
            <a:extLst>
              <a:ext uri="{FF2B5EF4-FFF2-40B4-BE49-F238E27FC236}">
                <a16:creationId xmlns="" xmlns:a16="http://schemas.microsoft.com/office/drawing/2014/main" id="{F95CB5E0-055B-4886-BB25-0C7618D3006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5410B8AC-7215-4E96-8E27-FC440628EC60}"/>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2089502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B456F72-33A8-4910-A853-F0EF915F065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E3EF7DE8-23CA-4D99-8CC9-4903DDD552D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38C177F8-D6AF-47A0-B490-1B3CDFEE6E6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2B72E65B-AF1C-4F65-9941-D855AC96A780}"/>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6" name="Нижний колонтитул 5">
            <a:extLst>
              <a:ext uri="{FF2B5EF4-FFF2-40B4-BE49-F238E27FC236}">
                <a16:creationId xmlns="" xmlns:a16="http://schemas.microsoft.com/office/drawing/2014/main" id="{108AAEDA-38B0-46A7-BB17-DB378E2D8EB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C07335DD-857A-49BC-BF94-7878B3D9B95E}"/>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359499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27FFB23-FD3E-408F-A23F-4855215496BD}"/>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3557B89F-6135-4F2B-893F-E89610007D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F995CA68-6719-40C1-95A2-F647EA7FA46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2A4B353A-0A39-4E56-A1C1-2DDA22C594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B2A394CB-908A-4E67-874E-EA58FD2B228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DA4D78FF-9BDC-47EE-AD08-F85FEF056D37}"/>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8" name="Нижний колонтитул 7">
            <a:extLst>
              <a:ext uri="{FF2B5EF4-FFF2-40B4-BE49-F238E27FC236}">
                <a16:creationId xmlns="" xmlns:a16="http://schemas.microsoft.com/office/drawing/2014/main" id="{8B64B697-85E0-44B7-99FA-9C7AC685928D}"/>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32D574AC-5168-4E22-8835-2D38CC2BBF14}"/>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84235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E9317D4-8ACB-498D-8524-4257775409B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358D9979-8217-47E8-9E8D-B2D0F8032BA7}"/>
              </a:ext>
            </a:extLst>
          </p:cNvPr>
          <p:cNvSpPr>
            <a:spLocks noGrp="1"/>
          </p:cNvSpPr>
          <p:nvPr>
            <p:ph type="dt" sz="half" idx="10"/>
          </p:nvPr>
        </p:nvSpPr>
        <p:spPr/>
        <p:txBody>
          <a:bodyPr/>
          <a:lstStyle/>
          <a:p>
            <a:fld id="{7D89DCA0-1BB0-4A78-B9FD-CBA4791AF177}" type="datetimeFigureOut">
              <a:rPr lang="ru-RU" smtClean="0"/>
              <a:t>31.03.2021</a:t>
            </a:fld>
            <a:endParaRPr lang="ru-RU"/>
          </a:p>
        </p:txBody>
      </p:sp>
      <p:sp>
        <p:nvSpPr>
          <p:cNvPr id="4" name="Нижний колонтитул 3">
            <a:extLst>
              <a:ext uri="{FF2B5EF4-FFF2-40B4-BE49-F238E27FC236}">
                <a16:creationId xmlns="" xmlns:a16="http://schemas.microsoft.com/office/drawing/2014/main" id="{987BFD1B-2793-4D83-B874-8CE6EE8A1FB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5293DF3D-5BBD-49D4-B217-881FB138978B}"/>
              </a:ext>
            </a:extLst>
          </p:cNvPr>
          <p:cNvSpPr>
            <a:spLocks noGrp="1"/>
          </p:cNvSpPr>
          <p:nvPr>
            <p:ph type="sldNum" sz="quarter" idx="12"/>
          </p:nvPr>
        </p:nvSpPr>
        <p:spPr/>
        <p:txBody>
          <a:bodyPr/>
          <a:lstStyle/>
          <a:p>
            <a:fld id="{16941388-63F8-4FEC-99A6-4E4A5CF5E88B}" type="slidenum">
              <a:rPr lang="ru-RU" smtClean="0"/>
              <a:t>‹#›</a:t>
            </a:fld>
            <a:endParaRPr lang="ru-RU"/>
          </a:p>
        </p:txBody>
      </p:sp>
    </p:spTree>
    <p:extLst>
      <p:ext uri="{BB962C8B-B14F-4D97-AF65-F5344CB8AC3E}">
        <p14:creationId xmlns:p14="http://schemas.microsoft.com/office/powerpoint/2010/main" val="3258233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97ACF60-303D-438B-ADDF-FD8A00C5B5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9D57D61A-5D1E-48D1-8F9F-72DCC61312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66FE97FC-8D71-4940-B6BB-6862C76594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9DCA0-1BB0-4A78-B9FD-CBA4791AF177}" type="datetimeFigureOut">
              <a:rPr lang="ru-RU" smtClean="0"/>
              <a:t>31.03.2021</a:t>
            </a:fld>
            <a:endParaRPr lang="ru-RU"/>
          </a:p>
        </p:txBody>
      </p:sp>
      <p:sp>
        <p:nvSpPr>
          <p:cNvPr id="5" name="Нижний колонтитул 4">
            <a:extLst>
              <a:ext uri="{FF2B5EF4-FFF2-40B4-BE49-F238E27FC236}">
                <a16:creationId xmlns="" xmlns:a16="http://schemas.microsoft.com/office/drawing/2014/main" id="{05017A4A-6BE4-47CB-9CD4-A285E2D43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99B2747D-D825-4A66-8A60-C4EE4BC746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41388-63F8-4FEC-99A6-4E4A5CF5E88B}" type="slidenum">
              <a:rPr lang="ru-RU" smtClean="0"/>
              <a:t>‹#›</a:t>
            </a:fld>
            <a:endParaRPr lang="ru-RU"/>
          </a:p>
        </p:txBody>
      </p:sp>
    </p:spTree>
    <p:extLst>
      <p:ext uri="{BB962C8B-B14F-4D97-AF65-F5344CB8AC3E}">
        <p14:creationId xmlns:p14="http://schemas.microsoft.com/office/powerpoint/2010/main" val="88825199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3"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6.svg"/><Relationship Id="rId5" Type="http://schemas.openxmlformats.org/officeDocument/2006/relationships/image" Target="../media/image4.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 xmlns:a16="http://schemas.microsoft.com/office/drawing/2014/main" id="{49DE0BE0-A2C4-4428-86D8-D9DE377D5404}"/>
              </a:ext>
            </a:extLst>
          </p:cNvPr>
          <p:cNvSpPr>
            <a:spLocks noGrp="1"/>
          </p:cNvSpPr>
          <p:nvPr>
            <p:ph type="ctrTitle"/>
          </p:nvPr>
        </p:nvSpPr>
        <p:spPr/>
        <p:txBody>
          <a:bodyPr>
            <a:normAutofit fontScale="90000"/>
          </a:bodyPr>
          <a:lstStyle/>
          <a:p>
            <a:r>
              <a:rPr lang="de-DE" sz="3600" dirty="0" smtClean="0">
                <a:latin typeface="Arial" pitchFamily="34" charset="0"/>
                <a:cs typeface="Arial" pitchFamily="34" charset="0"/>
              </a:rPr>
              <a:t>Lesen und Bausteine</a:t>
            </a:r>
            <a:br>
              <a:rPr lang="de-DE" sz="3600" dirty="0" smtClean="0">
                <a:latin typeface="Arial" pitchFamily="34" charset="0"/>
                <a:cs typeface="Arial" pitchFamily="34" charset="0"/>
              </a:rPr>
            </a:br>
            <a:r>
              <a:rPr lang="de-DE" sz="3100" dirty="0" smtClean="0">
                <a:latin typeface="Arial" pitchFamily="34" charset="0"/>
                <a:cs typeface="Arial" pitchFamily="34" charset="0"/>
              </a:rPr>
              <a:t>Wie macht man das korrekt?</a:t>
            </a:r>
            <a:br>
              <a:rPr lang="de-DE" sz="3100" dirty="0" smtClean="0">
                <a:latin typeface="Arial" pitchFamily="34" charset="0"/>
                <a:cs typeface="Arial" pitchFamily="34" charset="0"/>
              </a:rPr>
            </a:br>
            <a:endParaRPr lang="ru-RU" sz="3100" dirty="0">
              <a:latin typeface="Arial" pitchFamily="34" charset="0"/>
              <a:cs typeface="Arial" pitchFamily="34" charset="0"/>
            </a:endParaRPr>
          </a:p>
        </p:txBody>
      </p:sp>
    </p:spTree>
    <p:extLst>
      <p:ext uri="{BB962C8B-B14F-4D97-AF65-F5344CB8AC3E}">
        <p14:creationId xmlns:p14="http://schemas.microsoft.com/office/powerpoint/2010/main" val="1117844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de-DE" sz="1800" dirty="0" smtClean="0">
                <a:latin typeface="Arial" pitchFamily="34" charset="0"/>
                <a:cs typeface="Arial" pitchFamily="34" charset="0"/>
              </a:rPr>
              <a:t/>
            </a:r>
            <a:br>
              <a:rPr lang="de-DE" sz="1800" dirty="0" smtClean="0">
                <a:latin typeface="Arial" pitchFamily="34" charset="0"/>
                <a:cs typeface="Arial" pitchFamily="34" charset="0"/>
              </a:rPr>
            </a:br>
            <a:endParaRPr lang="uk-UA" sz="1800" dirty="0">
              <a:latin typeface="Arial" pitchFamily="34" charset="0"/>
              <a:cs typeface="Arial" pitchFamily="34" charset="0"/>
            </a:endParaRPr>
          </a:p>
        </p:txBody>
      </p:sp>
      <p:sp>
        <p:nvSpPr>
          <p:cNvPr id="3" name="Объект 2"/>
          <p:cNvSpPr>
            <a:spLocks noGrp="1"/>
          </p:cNvSpPr>
          <p:nvPr>
            <p:ph idx="1"/>
          </p:nvPr>
        </p:nvSpPr>
        <p:spPr>
          <a:xfrm>
            <a:off x="651000" y="2034000"/>
            <a:ext cx="11325600" cy="4097963"/>
          </a:xfrm>
        </p:spPr>
        <p:txBody>
          <a:bodyPr>
            <a:normAutofit/>
          </a:bodyPr>
          <a:lstStyle/>
          <a:p>
            <a:pPr marL="0" indent="0" algn="ctr">
              <a:buNone/>
            </a:pPr>
            <a:endParaRPr lang="de-DE" sz="4000" dirty="0" smtClean="0"/>
          </a:p>
          <a:p>
            <a:pPr marL="0" indent="0" algn="ctr">
              <a:buNone/>
            </a:pPr>
            <a:r>
              <a:rPr lang="de-DE" sz="4000" dirty="0" smtClean="0"/>
              <a:t>Vielen Dank </a:t>
            </a:r>
          </a:p>
          <a:p>
            <a:pPr marL="0" indent="0" algn="ctr">
              <a:buNone/>
            </a:pPr>
            <a:r>
              <a:rPr lang="de-DE" sz="4000" dirty="0" smtClean="0"/>
              <a:t>für Ihre Aufmerksamkeit! </a:t>
            </a:r>
            <a:endParaRPr lang="uk-UA" sz="4000" dirty="0"/>
          </a:p>
        </p:txBody>
      </p:sp>
      <p:sp>
        <p:nvSpPr>
          <p:cNvPr id="4" name="Улыбающееся лицо 3"/>
          <p:cNvSpPr/>
          <p:nvPr/>
        </p:nvSpPr>
        <p:spPr>
          <a:xfrm>
            <a:off x="9831000" y="5049000"/>
            <a:ext cx="914400" cy="914400"/>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uk-UA"/>
          </a:p>
        </p:txBody>
      </p:sp>
    </p:spTree>
    <p:extLst>
      <p:ext uri="{BB962C8B-B14F-4D97-AF65-F5344CB8AC3E}">
        <p14:creationId xmlns:p14="http://schemas.microsoft.com/office/powerpoint/2010/main" val="384642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E200E3C-6632-4CF5-984C-1982D833CB9C}"/>
              </a:ext>
            </a:extLst>
          </p:cNvPr>
          <p:cNvSpPr>
            <a:spLocks noGrp="1"/>
          </p:cNvSpPr>
          <p:nvPr>
            <p:ph type="title"/>
          </p:nvPr>
        </p:nvSpPr>
        <p:spPr/>
        <p:txBody>
          <a:bodyPr>
            <a:normAutofit/>
          </a:bodyPr>
          <a:lstStyle/>
          <a:p>
            <a:r>
              <a:rPr lang="de-DE" sz="3200" dirty="0" smtClean="0">
                <a:latin typeface="Arial" pitchFamily="34" charset="0"/>
                <a:cs typeface="Arial" pitchFamily="34" charset="0"/>
              </a:rPr>
              <a:t>Lesestrategien </a:t>
            </a:r>
            <a:r>
              <a:rPr lang="uk-UA" sz="3200" dirty="0" smtClean="0">
                <a:latin typeface="Arial" pitchFamily="34" charset="0"/>
                <a:cs typeface="Arial" pitchFamily="34" charset="0"/>
              </a:rPr>
              <a:t>                                                           </a:t>
            </a:r>
            <a:r>
              <a:rPr lang="uk-UA" sz="2000" dirty="0" smtClean="0">
                <a:latin typeface="Arial" pitchFamily="34" charset="0"/>
                <a:cs typeface="Arial" pitchFamily="34" charset="0"/>
              </a:rPr>
              <a:t>2</a:t>
            </a:r>
            <a:endParaRPr lang="ru-RU" sz="3200" dirty="0">
              <a:latin typeface="Arial" pitchFamily="34" charset="0"/>
              <a:cs typeface="Arial" pitchFamily="34" charset="0"/>
            </a:endParaRPr>
          </a:p>
        </p:txBody>
      </p:sp>
      <p:grpSp>
        <p:nvGrpSpPr>
          <p:cNvPr id="31" name="Группа 30">
            <a:extLst>
              <a:ext uri="{FF2B5EF4-FFF2-40B4-BE49-F238E27FC236}">
                <a16:creationId xmlns="" xmlns:a16="http://schemas.microsoft.com/office/drawing/2014/main" id="{B08A661D-7113-4CC3-8BF9-A1111CC240C3}"/>
              </a:ext>
            </a:extLst>
          </p:cNvPr>
          <p:cNvGrpSpPr/>
          <p:nvPr/>
        </p:nvGrpSpPr>
        <p:grpSpPr>
          <a:xfrm>
            <a:off x="1234105" y="1932361"/>
            <a:ext cx="4185000" cy="2047500"/>
            <a:chOff x="1234105" y="2146500"/>
            <a:chExt cx="4185000" cy="2047500"/>
          </a:xfrm>
        </p:grpSpPr>
        <p:sp>
          <p:nvSpPr>
            <p:cNvPr id="8" name="Овал 7">
              <a:extLst>
                <a:ext uri="{FF2B5EF4-FFF2-40B4-BE49-F238E27FC236}">
                  <a16:creationId xmlns="" xmlns:a16="http://schemas.microsoft.com/office/drawing/2014/main" id="{1C160837-08C0-4A2D-A98F-42BF47AE45E7}"/>
                </a:ext>
              </a:extLst>
            </p:cNvPr>
            <p:cNvSpPr/>
            <p:nvPr/>
          </p:nvSpPr>
          <p:spPr>
            <a:xfrm>
              <a:off x="2042428" y="2305763"/>
              <a:ext cx="277144" cy="4950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 xmlns:a16="http://schemas.microsoft.com/office/drawing/2014/main" id="{15AA683C-4B94-4FBE-B610-D4BCF471B808}"/>
                </a:ext>
              </a:extLst>
            </p:cNvPr>
            <p:cNvSpPr/>
            <p:nvPr/>
          </p:nvSpPr>
          <p:spPr>
            <a:xfrm>
              <a:off x="4337428" y="2304000"/>
              <a:ext cx="277144" cy="4950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скругленные углы 2">
              <a:extLst>
                <a:ext uri="{FF2B5EF4-FFF2-40B4-BE49-F238E27FC236}">
                  <a16:creationId xmlns="" xmlns:a16="http://schemas.microsoft.com/office/drawing/2014/main" id="{7694FF4D-E5B5-4D8A-A82D-ED72723F4817}"/>
                </a:ext>
              </a:extLst>
            </p:cNvPr>
            <p:cNvSpPr/>
            <p:nvPr/>
          </p:nvSpPr>
          <p:spPr>
            <a:xfrm>
              <a:off x="1416000" y="2439000"/>
              <a:ext cx="3825000" cy="1575000"/>
            </a:xfrm>
            <a:prstGeom prst="round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олилиния: фигура 5">
              <a:extLst>
                <a:ext uri="{FF2B5EF4-FFF2-40B4-BE49-F238E27FC236}">
                  <a16:creationId xmlns="" xmlns:a16="http://schemas.microsoft.com/office/drawing/2014/main" id="{27B539DF-A9E5-4882-8C7F-239C49028D43}"/>
                </a:ext>
              </a:extLst>
            </p:cNvPr>
            <p:cNvSpPr/>
            <p:nvPr/>
          </p:nvSpPr>
          <p:spPr>
            <a:xfrm>
              <a:off x="2181000" y="2304000"/>
              <a:ext cx="2295000" cy="270000"/>
            </a:xfrm>
            <a:custGeom>
              <a:avLst/>
              <a:gdLst>
                <a:gd name="connsiteX0" fmla="*/ 0 w 2295000"/>
                <a:gd name="connsiteY0" fmla="*/ 0 h 270000"/>
                <a:gd name="connsiteX1" fmla="*/ 45001 w 2295000"/>
                <a:gd name="connsiteY1" fmla="*/ 0 h 270000"/>
                <a:gd name="connsiteX2" fmla="*/ 2249999 w 2295000"/>
                <a:gd name="connsiteY2" fmla="*/ 0 h 270000"/>
                <a:gd name="connsiteX3" fmla="*/ 2295000 w 2295000"/>
                <a:gd name="connsiteY3" fmla="*/ 0 h 270000"/>
                <a:gd name="connsiteX4" fmla="*/ 2295000 w 2295000"/>
                <a:gd name="connsiteY4" fmla="*/ 45001 h 270000"/>
                <a:gd name="connsiteX5" fmla="*/ 2295000 w 2295000"/>
                <a:gd name="connsiteY5" fmla="*/ 90000 h 270000"/>
                <a:gd name="connsiteX6" fmla="*/ 2295000 w 2295000"/>
                <a:gd name="connsiteY6" fmla="*/ 224999 h 270000"/>
                <a:gd name="connsiteX7" fmla="*/ 2249999 w 2295000"/>
                <a:gd name="connsiteY7" fmla="*/ 270000 h 270000"/>
                <a:gd name="connsiteX8" fmla="*/ 45001 w 2295000"/>
                <a:gd name="connsiteY8" fmla="*/ 270000 h 270000"/>
                <a:gd name="connsiteX9" fmla="*/ 0 w 2295000"/>
                <a:gd name="connsiteY9" fmla="*/ 224999 h 270000"/>
                <a:gd name="connsiteX10" fmla="*/ 0 w 2295000"/>
                <a:gd name="connsiteY10" fmla="*/ 90000 h 270000"/>
                <a:gd name="connsiteX11" fmla="*/ 0 w 2295000"/>
                <a:gd name="connsiteY11" fmla="*/ 45001 h 27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95000" h="270000">
                  <a:moveTo>
                    <a:pt x="0" y="0"/>
                  </a:moveTo>
                  <a:lnTo>
                    <a:pt x="45001" y="0"/>
                  </a:lnTo>
                  <a:lnTo>
                    <a:pt x="2249999" y="0"/>
                  </a:lnTo>
                  <a:lnTo>
                    <a:pt x="2295000" y="0"/>
                  </a:lnTo>
                  <a:lnTo>
                    <a:pt x="2295000" y="45001"/>
                  </a:lnTo>
                  <a:lnTo>
                    <a:pt x="2295000" y="90000"/>
                  </a:lnTo>
                  <a:lnTo>
                    <a:pt x="2295000" y="224999"/>
                  </a:lnTo>
                  <a:cubicBezTo>
                    <a:pt x="2295000" y="249852"/>
                    <a:pt x="2274852" y="270000"/>
                    <a:pt x="2249999" y="270000"/>
                  </a:cubicBezTo>
                  <a:lnTo>
                    <a:pt x="45001" y="270000"/>
                  </a:lnTo>
                  <a:cubicBezTo>
                    <a:pt x="20148" y="270000"/>
                    <a:pt x="0" y="249852"/>
                    <a:pt x="0" y="224999"/>
                  </a:cubicBezTo>
                  <a:lnTo>
                    <a:pt x="0" y="90000"/>
                  </a:lnTo>
                  <a:lnTo>
                    <a:pt x="0" y="45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9" name="Овал 8">
              <a:extLst>
                <a:ext uri="{FF2B5EF4-FFF2-40B4-BE49-F238E27FC236}">
                  <a16:creationId xmlns="" xmlns:a16="http://schemas.microsoft.com/office/drawing/2014/main" id="{B15DFB76-CDE0-49B6-92C5-3DC96CDCCE2B}"/>
                </a:ext>
              </a:extLst>
            </p:cNvPr>
            <p:cNvSpPr/>
            <p:nvPr/>
          </p:nvSpPr>
          <p:spPr>
            <a:xfrm>
              <a:off x="3036000" y="2146500"/>
              <a:ext cx="585000" cy="585000"/>
            </a:xfrm>
            <a:prstGeom prst="ellipse">
              <a:avLst/>
            </a:prstGeom>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олилиния: фигура 17">
              <a:extLst>
                <a:ext uri="{FF2B5EF4-FFF2-40B4-BE49-F238E27FC236}">
                  <a16:creationId xmlns="" xmlns:a16="http://schemas.microsoft.com/office/drawing/2014/main" id="{99A438CA-E12A-47DB-A95F-8634F3FAA1E2}"/>
                </a:ext>
              </a:extLst>
            </p:cNvPr>
            <p:cNvSpPr/>
            <p:nvPr/>
          </p:nvSpPr>
          <p:spPr>
            <a:xfrm>
              <a:off x="1418944" y="3139271"/>
              <a:ext cx="3817425" cy="874728"/>
            </a:xfrm>
            <a:custGeom>
              <a:avLst/>
              <a:gdLst>
                <a:gd name="connsiteX0" fmla="*/ 281 w 3817425"/>
                <a:gd name="connsiteY0" fmla="*/ 0 h 874728"/>
                <a:gd name="connsiteX1" fmla="*/ 3817425 w 3817425"/>
                <a:gd name="connsiteY1" fmla="*/ 0 h 874728"/>
                <a:gd name="connsiteX2" fmla="*/ 3817425 w 3817425"/>
                <a:gd name="connsiteY2" fmla="*/ 561514 h 874728"/>
                <a:gd name="connsiteX3" fmla="*/ 3817425 w 3817425"/>
                <a:gd name="connsiteY3" fmla="*/ 565051 h 874728"/>
                <a:gd name="connsiteX4" fmla="*/ 3816711 w 3817425"/>
                <a:gd name="connsiteY4" fmla="*/ 565051 h 874728"/>
                <a:gd name="connsiteX5" fmla="*/ 3792811 w 3817425"/>
                <a:gd name="connsiteY5" fmla="*/ 683431 h 874728"/>
                <a:gd name="connsiteX6" fmla="*/ 3504211 w 3817425"/>
                <a:gd name="connsiteY6" fmla="*/ 874728 h 874728"/>
                <a:gd name="connsiteX7" fmla="*/ 3497773 w 3817425"/>
                <a:gd name="connsiteY7" fmla="*/ 874079 h 874728"/>
                <a:gd name="connsiteX8" fmla="*/ 319652 w 3817425"/>
                <a:gd name="connsiteY8" fmla="*/ 874079 h 874728"/>
                <a:gd name="connsiteX9" fmla="*/ 313214 w 3817425"/>
                <a:gd name="connsiteY9" fmla="*/ 874728 h 874728"/>
                <a:gd name="connsiteX10" fmla="*/ 24614 w 3817425"/>
                <a:gd name="connsiteY10" fmla="*/ 683431 h 874728"/>
                <a:gd name="connsiteX11" fmla="*/ 714 w 3817425"/>
                <a:gd name="connsiteY11" fmla="*/ 565051 h 874728"/>
                <a:gd name="connsiteX12" fmla="*/ 281 w 3817425"/>
                <a:gd name="connsiteY12" fmla="*/ 565051 h 874728"/>
                <a:gd name="connsiteX13" fmla="*/ 281 w 3817425"/>
                <a:gd name="connsiteY13" fmla="*/ 562907 h 874728"/>
                <a:gd name="connsiteX14" fmla="*/ 0 w 3817425"/>
                <a:gd name="connsiteY14" fmla="*/ 561514 h 874728"/>
                <a:gd name="connsiteX15" fmla="*/ 281 w 3817425"/>
                <a:gd name="connsiteY15" fmla="*/ 560121 h 874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17425" h="874728">
                  <a:moveTo>
                    <a:pt x="281" y="0"/>
                  </a:moveTo>
                  <a:lnTo>
                    <a:pt x="3817425" y="0"/>
                  </a:lnTo>
                  <a:lnTo>
                    <a:pt x="3817425" y="561514"/>
                  </a:lnTo>
                  <a:lnTo>
                    <a:pt x="3817425" y="565051"/>
                  </a:lnTo>
                  <a:lnTo>
                    <a:pt x="3816711" y="565051"/>
                  </a:lnTo>
                  <a:lnTo>
                    <a:pt x="3792811" y="683431"/>
                  </a:lnTo>
                  <a:cubicBezTo>
                    <a:pt x="3745263" y="795848"/>
                    <a:pt x="3633948" y="874728"/>
                    <a:pt x="3504211" y="874728"/>
                  </a:cubicBezTo>
                  <a:lnTo>
                    <a:pt x="3497773" y="874079"/>
                  </a:lnTo>
                  <a:lnTo>
                    <a:pt x="319652" y="874079"/>
                  </a:lnTo>
                  <a:lnTo>
                    <a:pt x="313214" y="874728"/>
                  </a:lnTo>
                  <a:cubicBezTo>
                    <a:pt x="183477" y="874728"/>
                    <a:pt x="72162" y="795848"/>
                    <a:pt x="24614" y="683431"/>
                  </a:cubicBezTo>
                  <a:lnTo>
                    <a:pt x="714" y="565051"/>
                  </a:lnTo>
                  <a:lnTo>
                    <a:pt x="281" y="565051"/>
                  </a:lnTo>
                  <a:lnTo>
                    <a:pt x="281" y="562907"/>
                  </a:lnTo>
                  <a:lnTo>
                    <a:pt x="0" y="561514"/>
                  </a:lnTo>
                  <a:lnTo>
                    <a:pt x="281" y="56012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10" name="Прямоугольник 9">
              <a:extLst>
                <a:ext uri="{FF2B5EF4-FFF2-40B4-BE49-F238E27FC236}">
                  <a16:creationId xmlns="" xmlns:a16="http://schemas.microsoft.com/office/drawing/2014/main" id="{3F4E3EB0-425D-4B56-846B-CDCDFD72004C}"/>
                </a:ext>
              </a:extLst>
            </p:cNvPr>
            <p:cNvSpPr/>
            <p:nvPr/>
          </p:nvSpPr>
          <p:spPr>
            <a:xfrm>
              <a:off x="1234105" y="3147492"/>
              <a:ext cx="4185000" cy="10465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Овал 18">
              <a:extLst>
                <a:ext uri="{FF2B5EF4-FFF2-40B4-BE49-F238E27FC236}">
                  <a16:creationId xmlns="" xmlns:a16="http://schemas.microsoft.com/office/drawing/2014/main" id="{A2CF6BF3-1342-4C0D-B09E-5EA3C438D10B}"/>
                </a:ext>
              </a:extLst>
            </p:cNvPr>
            <p:cNvSpPr/>
            <p:nvPr/>
          </p:nvSpPr>
          <p:spPr>
            <a:xfrm>
              <a:off x="141613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Овал 19">
              <a:extLst>
                <a:ext uri="{FF2B5EF4-FFF2-40B4-BE49-F238E27FC236}">
                  <a16:creationId xmlns="" xmlns:a16="http://schemas.microsoft.com/office/drawing/2014/main" id="{312B6F99-829D-4E07-AC8B-1F00E26EC020}"/>
                </a:ext>
              </a:extLst>
            </p:cNvPr>
            <p:cNvSpPr/>
            <p:nvPr/>
          </p:nvSpPr>
          <p:spPr>
            <a:xfrm>
              <a:off x="458286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21" name="Прямоугольник 20">
              <a:extLst>
                <a:ext uri="{FF2B5EF4-FFF2-40B4-BE49-F238E27FC236}">
                  <a16:creationId xmlns="" xmlns:a16="http://schemas.microsoft.com/office/drawing/2014/main" id="{6953E215-17EC-4269-A436-64CCA7E06E79}"/>
                </a:ext>
              </a:extLst>
            </p:cNvPr>
            <p:cNvSpPr/>
            <p:nvPr/>
          </p:nvSpPr>
          <p:spPr>
            <a:xfrm>
              <a:off x="1735741" y="3358111"/>
              <a:ext cx="3187878" cy="653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a:extLst>
                <a:ext uri="{FF2B5EF4-FFF2-40B4-BE49-F238E27FC236}">
                  <a16:creationId xmlns="" xmlns:a16="http://schemas.microsoft.com/office/drawing/2014/main" id="{0A8F4016-3046-45F9-B1D8-9D8D8FA7B8FB}"/>
                </a:ext>
              </a:extLst>
            </p:cNvPr>
            <p:cNvSpPr/>
            <p:nvPr/>
          </p:nvSpPr>
          <p:spPr>
            <a:xfrm>
              <a:off x="1416843" y="3136889"/>
              <a:ext cx="3819525" cy="56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29" name="Полилиния: фигура 28">
              <a:extLst>
                <a:ext uri="{FF2B5EF4-FFF2-40B4-BE49-F238E27FC236}">
                  <a16:creationId xmlns="" xmlns:a16="http://schemas.microsoft.com/office/drawing/2014/main" id="{9308B964-83DB-4152-8A16-B55F0173BF3D}"/>
                </a:ext>
              </a:extLst>
            </p:cNvPr>
            <p:cNvSpPr/>
            <p:nvPr/>
          </p:nvSpPr>
          <p:spPr>
            <a:xfrm>
              <a:off x="1416132" y="3139271"/>
              <a:ext cx="3820238" cy="874729"/>
            </a:xfrm>
            <a:custGeom>
              <a:avLst/>
              <a:gdLst>
                <a:gd name="connsiteX0" fmla="*/ 711 w 3820238"/>
                <a:gd name="connsiteY0" fmla="*/ 0 h 874729"/>
                <a:gd name="connsiteX1" fmla="*/ 3820236 w 3820238"/>
                <a:gd name="connsiteY1" fmla="*/ 0 h 874729"/>
                <a:gd name="connsiteX2" fmla="*/ 3820236 w 3820238"/>
                <a:gd name="connsiteY2" fmla="*/ 547965 h 874729"/>
                <a:gd name="connsiteX3" fmla="*/ 3820238 w 3820238"/>
                <a:gd name="connsiteY3" fmla="*/ 547975 h 874729"/>
                <a:gd name="connsiteX4" fmla="*/ 3820236 w 3820238"/>
                <a:gd name="connsiteY4" fmla="*/ 547985 h 874729"/>
                <a:gd name="connsiteX5" fmla="*/ 3820236 w 3820238"/>
                <a:gd name="connsiteY5" fmla="*/ 560728 h 874729"/>
                <a:gd name="connsiteX6" fmla="*/ 3817664 w 3820238"/>
                <a:gd name="connsiteY6" fmla="*/ 560728 h 874729"/>
                <a:gd name="connsiteX7" fmla="*/ 3794560 w 3820238"/>
                <a:gd name="connsiteY7" fmla="*/ 675162 h 874729"/>
                <a:gd name="connsiteX8" fmla="*/ 3559337 w 3820238"/>
                <a:gd name="connsiteY8" fmla="*/ 868091 h 874729"/>
                <a:gd name="connsiteX9" fmla="*/ 3507487 w 3820238"/>
                <a:gd name="connsiteY9" fmla="*/ 873317 h 874729"/>
                <a:gd name="connsiteX10" fmla="*/ 3507487 w 3820238"/>
                <a:gd name="connsiteY10" fmla="*/ 874729 h 874729"/>
                <a:gd name="connsiteX11" fmla="*/ 3493484 w 3820238"/>
                <a:gd name="connsiteY11" fmla="*/ 874729 h 874729"/>
                <a:gd name="connsiteX12" fmla="*/ 326754 w 3820238"/>
                <a:gd name="connsiteY12" fmla="*/ 874729 h 874729"/>
                <a:gd name="connsiteX13" fmla="*/ 319609 w 3820238"/>
                <a:gd name="connsiteY13" fmla="*/ 874729 h 874729"/>
                <a:gd name="connsiteX14" fmla="*/ 319609 w 3820238"/>
                <a:gd name="connsiteY14" fmla="*/ 874009 h 874729"/>
                <a:gd name="connsiteX15" fmla="*/ 260902 w 3820238"/>
                <a:gd name="connsiteY15" fmla="*/ 868091 h 874729"/>
                <a:gd name="connsiteX16" fmla="*/ 19827 w 3820238"/>
                <a:gd name="connsiteY16" fmla="*/ 660324 h 874729"/>
                <a:gd name="connsiteX17" fmla="*/ 2251 w 3820238"/>
                <a:gd name="connsiteY17" fmla="*/ 560728 h 874729"/>
                <a:gd name="connsiteX18" fmla="*/ 711 w 3820238"/>
                <a:gd name="connsiteY18" fmla="*/ 560728 h 874729"/>
                <a:gd name="connsiteX19" fmla="*/ 711 w 3820238"/>
                <a:gd name="connsiteY19" fmla="*/ 552004 h 874729"/>
                <a:gd name="connsiteX20" fmla="*/ 0 w 3820238"/>
                <a:gd name="connsiteY20" fmla="*/ 547975 h 874729"/>
                <a:gd name="connsiteX21" fmla="*/ 711 w 3820238"/>
                <a:gd name="connsiteY21" fmla="*/ 543946 h 87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20238" h="874729">
                  <a:moveTo>
                    <a:pt x="711" y="0"/>
                  </a:moveTo>
                  <a:lnTo>
                    <a:pt x="3820236" y="0"/>
                  </a:lnTo>
                  <a:lnTo>
                    <a:pt x="3820236" y="547965"/>
                  </a:lnTo>
                  <a:lnTo>
                    <a:pt x="3820238" y="547975"/>
                  </a:lnTo>
                  <a:lnTo>
                    <a:pt x="3820236" y="547985"/>
                  </a:lnTo>
                  <a:lnTo>
                    <a:pt x="3820236" y="560728"/>
                  </a:lnTo>
                  <a:lnTo>
                    <a:pt x="3817664" y="560728"/>
                  </a:lnTo>
                  <a:lnTo>
                    <a:pt x="3794560" y="675162"/>
                  </a:lnTo>
                  <a:cubicBezTo>
                    <a:pt x="3753224" y="772893"/>
                    <a:pt x="3665691" y="846327"/>
                    <a:pt x="3559337" y="868091"/>
                  </a:cubicBezTo>
                  <a:lnTo>
                    <a:pt x="3507487" y="873317"/>
                  </a:lnTo>
                  <a:lnTo>
                    <a:pt x="3507487" y="874729"/>
                  </a:lnTo>
                  <a:lnTo>
                    <a:pt x="3493484" y="874729"/>
                  </a:lnTo>
                  <a:lnTo>
                    <a:pt x="326754" y="874729"/>
                  </a:lnTo>
                  <a:lnTo>
                    <a:pt x="319609" y="874729"/>
                  </a:lnTo>
                  <a:lnTo>
                    <a:pt x="319609" y="874009"/>
                  </a:lnTo>
                  <a:lnTo>
                    <a:pt x="260902" y="868091"/>
                  </a:lnTo>
                  <a:cubicBezTo>
                    <a:pt x="149230" y="845239"/>
                    <a:pt x="58308" y="765420"/>
                    <a:pt x="19827" y="660324"/>
                  </a:cubicBezTo>
                  <a:lnTo>
                    <a:pt x="2251" y="560728"/>
                  </a:lnTo>
                  <a:lnTo>
                    <a:pt x="711" y="560728"/>
                  </a:lnTo>
                  <a:lnTo>
                    <a:pt x="711" y="552004"/>
                  </a:lnTo>
                  <a:lnTo>
                    <a:pt x="0" y="547975"/>
                  </a:lnTo>
                  <a:lnTo>
                    <a:pt x="711" y="54394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pic>
        <p:nvPicPr>
          <p:cNvPr id="32" name="Рисунок 31">
            <a:extLst>
              <a:ext uri="{FF2B5EF4-FFF2-40B4-BE49-F238E27FC236}">
                <a16:creationId xmlns="" xmlns:a16="http://schemas.microsoft.com/office/drawing/2014/main" id="{58151770-1EA6-413C-B3BC-3E15E35A089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150286" y="2044861"/>
            <a:ext cx="360000" cy="360000"/>
          </a:xfrm>
          <a:prstGeom prst="rect">
            <a:avLst/>
          </a:prstGeom>
        </p:spPr>
      </p:pic>
      <p:grpSp>
        <p:nvGrpSpPr>
          <p:cNvPr id="33" name="Группа 32">
            <a:extLst>
              <a:ext uri="{FF2B5EF4-FFF2-40B4-BE49-F238E27FC236}">
                <a16:creationId xmlns="" xmlns:a16="http://schemas.microsoft.com/office/drawing/2014/main" id="{14487399-8429-4AC0-B4D5-34471D20A30B}"/>
              </a:ext>
            </a:extLst>
          </p:cNvPr>
          <p:cNvGrpSpPr/>
          <p:nvPr/>
        </p:nvGrpSpPr>
        <p:grpSpPr>
          <a:xfrm>
            <a:off x="7127795" y="1899000"/>
            <a:ext cx="4185000" cy="2047500"/>
            <a:chOff x="1234105" y="2146500"/>
            <a:chExt cx="4185000" cy="2047500"/>
          </a:xfrm>
        </p:grpSpPr>
        <p:sp>
          <p:nvSpPr>
            <p:cNvPr id="34" name="Овал 33">
              <a:extLst>
                <a:ext uri="{FF2B5EF4-FFF2-40B4-BE49-F238E27FC236}">
                  <a16:creationId xmlns="" xmlns:a16="http://schemas.microsoft.com/office/drawing/2014/main" id="{7A027C90-2F42-4A4B-9E73-3B48E07F366C}"/>
                </a:ext>
              </a:extLst>
            </p:cNvPr>
            <p:cNvSpPr/>
            <p:nvPr/>
          </p:nvSpPr>
          <p:spPr>
            <a:xfrm>
              <a:off x="2042428" y="2305763"/>
              <a:ext cx="277144" cy="4950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Овал 34">
              <a:extLst>
                <a:ext uri="{FF2B5EF4-FFF2-40B4-BE49-F238E27FC236}">
                  <a16:creationId xmlns="" xmlns:a16="http://schemas.microsoft.com/office/drawing/2014/main" id="{69F99958-5EEB-4590-8A98-FF90339D3141}"/>
                </a:ext>
              </a:extLst>
            </p:cNvPr>
            <p:cNvSpPr/>
            <p:nvPr/>
          </p:nvSpPr>
          <p:spPr>
            <a:xfrm>
              <a:off x="4337428" y="2304000"/>
              <a:ext cx="277144" cy="4950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Прямоугольник: скругленные углы 35">
              <a:extLst>
                <a:ext uri="{FF2B5EF4-FFF2-40B4-BE49-F238E27FC236}">
                  <a16:creationId xmlns="" xmlns:a16="http://schemas.microsoft.com/office/drawing/2014/main" id="{AFEC7088-57B7-4C72-9E72-5CAFB8D70DA1}"/>
                </a:ext>
              </a:extLst>
            </p:cNvPr>
            <p:cNvSpPr/>
            <p:nvPr/>
          </p:nvSpPr>
          <p:spPr>
            <a:xfrm>
              <a:off x="1416000" y="2439000"/>
              <a:ext cx="3825000" cy="1575000"/>
            </a:xfrm>
            <a:prstGeom prst="round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Полилиния: фигура 36">
              <a:extLst>
                <a:ext uri="{FF2B5EF4-FFF2-40B4-BE49-F238E27FC236}">
                  <a16:creationId xmlns="" xmlns:a16="http://schemas.microsoft.com/office/drawing/2014/main" id="{6C5B13DC-64F4-43D4-A77E-043835673410}"/>
                </a:ext>
              </a:extLst>
            </p:cNvPr>
            <p:cNvSpPr/>
            <p:nvPr/>
          </p:nvSpPr>
          <p:spPr>
            <a:xfrm>
              <a:off x="2181000" y="2304000"/>
              <a:ext cx="2295000" cy="270000"/>
            </a:xfrm>
            <a:custGeom>
              <a:avLst/>
              <a:gdLst>
                <a:gd name="connsiteX0" fmla="*/ 0 w 2295000"/>
                <a:gd name="connsiteY0" fmla="*/ 0 h 270000"/>
                <a:gd name="connsiteX1" fmla="*/ 45001 w 2295000"/>
                <a:gd name="connsiteY1" fmla="*/ 0 h 270000"/>
                <a:gd name="connsiteX2" fmla="*/ 2249999 w 2295000"/>
                <a:gd name="connsiteY2" fmla="*/ 0 h 270000"/>
                <a:gd name="connsiteX3" fmla="*/ 2295000 w 2295000"/>
                <a:gd name="connsiteY3" fmla="*/ 0 h 270000"/>
                <a:gd name="connsiteX4" fmla="*/ 2295000 w 2295000"/>
                <a:gd name="connsiteY4" fmla="*/ 45001 h 270000"/>
                <a:gd name="connsiteX5" fmla="*/ 2295000 w 2295000"/>
                <a:gd name="connsiteY5" fmla="*/ 90000 h 270000"/>
                <a:gd name="connsiteX6" fmla="*/ 2295000 w 2295000"/>
                <a:gd name="connsiteY6" fmla="*/ 224999 h 270000"/>
                <a:gd name="connsiteX7" fmla="*/ 2249999 w 2295000"/>
                <a:gd name="connsiteY7" fmla="*/ 270000 h 270000"/>
                <a:gd name="connsiteX8" fmla="*/ 45001 w 2295000"/>
                <a:gd name="connsiteY8" fmla="*/ 270000 h 270000"/>
                <a:gd name="connsiteX9" fmla="*/ 0 w 2295000"/>
                <a:gd name="connsiteY9" fmla="*/ 224999 h 270000"/>
                <a:gd name="connsiteX10" fmla="*/ 0 w 2295000"/>
                <a:gd name="connsiteY10" fmla="*/ 90000 h 270000"/>
                <a:gd name="connsiteX11" fmla="*/ 0 w 2295000"/>
                <a:gd name="connsiteY11" fmla="*/ 45001 h 27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95000" h="270000">
                  <a:moveTo>
                    <a:pt x="0" y="0"/>
                  </a:moveTo>
                  <a:lnTo>
                    <a:pt x="45001" y="0"/>
                  </a:lnTo>
                  <a:lnTo>
                    <a:pt x="2249999" y="0"/>
                  </a:lnTo>
                  <a:lnTo>
                    <a:pt x="2295000" y="0"/>
                  </a:lnTo>
                  <a:lnTo>
                    <a:pt x="2295000" y="45001"/>
                  </a:lnTo>
                  <a:lnTo>
                    <a:pt x="2295000" y="90000"/>
                  </a:lnTo>
                  <a:lnTo>
                    <a:pt x="2295000" y="224999"/>
                  </a:lnTo>
                  <a:cubicBezTo>
                    <a:pt x="2295000" y="249852"/>
                    <a:pt x="2274852" y="270000"/>
                    <a:pt x="2249999" y="270000"/>
                  </a:cubicBezTo>
                  <a:lnTo>
                    <a:pt x="45001" y="270000"/>
                  </a:lnTo>
                  <a:cubicBezTo>
                    <a:pt x="20148" y="270000"/>
                    <a:pt x="0" y="249852"/>
                    <a:pt x="0" y="224999"/>
                  </a:cubicBezTo>
                  <a:lnTo>
                    <a:pt x="0" y="90000"/>
                  </a:lnTo>
                  <a:lnTo>
                    <a:pt x="0" y="450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8" name="Овал 37">
              <a:extLst>
                <a:ext uri="{FF2B5EF4-FFF2-40B4-BE49-F238E27FC236}">
                  <a16:creationId xmlns="" xmlns:a16="http://schemas.microsoft.com/office/drawing/2014/main" id="{8BEAAECA-3230-4E8D-8BC2-A4667EFF27A4}"/>
                </a:ext>
              </a:extLst>
            </p:cNvPr>
            <p:cNvSpPr/>
            <p:nvPr/>
          </p:nvSpPr>
          <p:spPr>
            <a:xfrm>
              <a:off x="3036000" y="2146500"/>
              <a:ext cx="585000" cy="585000"/>
            </a:xfrm>
            <a:prstGeom prst="ellipse">
              <a:avLst/>
            </a:prstGeom>
            <a:solidFill>
              <a:schemeClr val="accent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Полилиния: фигура 38">
              <a:extLst>
                <a:ext uri="{FF2B5EF4-FFF2-40B4-BE49-F238E27FC236}">
                  <a16:creationId xmlns="" xmlns:a16="http://schemas.microsoft.com/office/drawing/2014/main" id="{865B654D-34B9-430D-8485-FF44FDF604B1}"/>
                </a:ext>
              </a:extLst>
            </p:cNvPr>
            <p:cNvSpPr/>
            <p:nvPr/>
          </p:nvSpPr>
          <p:spPr>
            <a:xfrm>
              <a:off x="1418944" y="3139271"/>
              <a:ext cx="3817425" cy="874728"/>
            </a:xfrm>
            <a:custGeom>
              <a:avLst/>
              <a:gdLst>
                <a:gd name="connsiteX0" fmla="*/ 281 w 3817425"/>
                <a:gd name="connsiteY0" fmla="*/ 0 h 874728"/>
                <a:gd name="connsiteX1" fmla="*/ 3817425 w 3817425"/>
                <a:gd name="connsiteY1" fmla="*/ 0 h 874728"/>
                <a:gd name="connsiteX2" fmla="*/ 3817425 w 3817425"/>
                <a:gd name="connsiteY2" fmla="*/ 561514 h 874728"/>
                <a:gd name="connsiteX3" fmla="*/ 3817425 w 3817425"/>
                <a:gd name="connsiteY3" fmla="*/ 565051 h 874728"/>
                <a:gd name="connsiteX4" fmla="*/ 3816711 w 3817425"/>
                <a:gd name="connsiteY4" fmla="*/ 565051 h 874728"/>
                <a:gd name="connsiteX5" fmla="*/ 3792811 w 3817425"/>
                <a:gd name="connsiteY5" fmla="*/ 683431 h 874728"/>
                <a:gd name="connsiteX6" fmla="*/ 3504211 w 3817425"/>
                <a:gd name="connsiteY6" fmla="*/ 874728 h 874728"/>
                <a:gd name="connsiteX7" fmla="*/ 3497773 w 3817425"/>
                <a:gd name="connsiteY7" fmla="*/ 874079 h 874728"/>
                <a:gd name="connsiteX8" fmla="*/ 319652 w 3817425"/>
                <a:gd name="connsiteY8" fmla="*/ 874079 h 874728"/>
                <a:gd name="connsiteX9" fmla="*/ 313214 w 3817425"/>
                <a:gd name="connsiteY9" fmla="*/ 874728 h 874728"/>
                <a:gd name="connsiteX10" fmla="*/ 24614 w 3817425"/>
                <a:gd name="connsiteY10" fmla="*/ 683431 h 874728"/>
                <a:gd name="connsiteX11" fmla="*/ 714 w 3817425"/>
                <a:gd name="connsiteY11" fmla="*/ 565051 h 874728"/>
                <a:gd name="connsiteX12" fmla="*/ 281 w 3817425"/>
                <a:gd name="connsiteY12" fmla="*/ 565051 h 874728"/>
                <a:gd name="connsiteX13" fmla="*/ 281 w 3817425"/>
                <a:gd name="connsiteY13" fmla="*/ 562907 h 874728"/>
                <a:gd name="connsiteX14" fmla="*/ 0 w 3817425"/>
                <a:gd name="connsiteY14" fmla="*/ 561514 h 874728"/>
                <a:gd name="connsiteX15" fmla="*/ 281 w 3817425"/>
                <a:gd name="connsiteY15" fmla="*/ 560121 h 874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17425" h="874728">
                  <a:moveTo>
                    <a:pt x="281" y="0"/>
                  </a:moveTo>
                  <a:lnTo>
                    <a:pt x="3817425" y="0"/>
                  </a:lnTo>
                  <a:lnTo>
                    <a:pt x="3817425" y="561514"/>
                  </a:lnTo>
                  <a:lnTo>
                    <a:pt x="3817425" y="565051"/>
                  </a:lnTo>
                  <a:lnTo>
                    <a:pt x="3816711" y="565051"/>
                  </a:lnTo>
                  <a:lnTo>
                    <a:pt x="3792811" y="683431"/>
                  </a:lnTo>
                  <a:cubicBezTo>
                    <a:pt x="3745263" y="795848"/>
                    <a:pt x="3633948" y="874728"/>
                    <a:pt x="3504211" y="874728"/>
                  </a:cubicBezTo>
                  <a:lnTo>
                    <a:pt x="3497773" y="874079"/>
                  </a:lnTo>
                  <a:lnTo>
                    <a:pt x="319652" y="874079"/>
                  </a:lnTo>
                  <a:lnTo>
                    <a:pt x="313214" y="874728"/>
                  </a:lnTo>
                  <a:cubicBezTo>
                    <a:pt x="183477" y="874728"/>
                    <a:pt x="72162" y="795848"/>
                    <a:pt x="24614" y="683431"/>
                  </a:cubicBezTo>
                  <a:lnTo>
                    <a:pt x="714" y="565051"/>
                  </a:lnTo>
                  <a:lnTo>
                    <a:pt x="281" y="565051"/>
                  </a:lnTo>
                  <a:lnTo>
                    <a:pt x="281" y="562907"/>
                  </a:lnTo>
                  <a:lnTo>
                    <a:pt x="0" y="561514"/>
                  </a:lnTo>
                  <a:lnTo>
                    <a:pt x="281" y="56012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40" name="Прямоугольник 39">
              <a:extLst>
                <a:ext uri="{FF2B5EF4-FFF2-40B4-BE49-F238E27FC236}">
                  <a16:creationId xmlns="" xmlns:a16="http://schemas.microsoft.com/office/drawing/2014/main" id="{F0D281C3-08D1-4AAA-9242-397BBEBA9E03}"/>
                </a:ext>
              </a:extLst>
            </p:cNvPr>
            <p:cNvSpPr/>
            <p:nvPr/>
          </p:nvSpPr>
          <p:spPr>
            <a:xfrm>
              <a:off x="1234105" y="3147492"/>
              <a:ext cx="4185000" cy="10465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1" name="Овал 40">
              <a:extLst>
                <a:ext uri="{FF2B5EF4-FFF2-40B4-BE49-F238E27FC236}">
                  <a16:creationId xmlns="" xmlns:a16="http://schemas.microsoft.com/office/drawing/2014/main" id="{824E0464-7191-4DBB-8398-79126DB07F26}"/>
                </a:ext>
              </a:extLst>
            </p:cNvPr>
            <p:cNvSpPr/>
            <p:nvPr/>
          </p:nvSpPr>
          <p:spPr>
            <a:xfrm>
              <a:off x="141613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Овал 41">
              <a:extLst>
                <a:ext uri="{FF2B5EF4-FFF2-40B4-BE49-F238E27FC236}">
                  <a16:creationId xmlns="" xmlns:a16="http://schemas.microsoft.com/office/drawing/2014/main" id="{61F28025-76AF-434F-95A0-FB944F4821A3}"/>
                </a:ext>
              </a:extLst>
            </p:cNvPr>
            <p:cNvSpPr/>
            <p:nvPr/>
          </p:nvSpPr>
          <p:spPr>
            <a:xfrm>
              <a:off x="458286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43" name="Прямоугольник 42">
              <a:extLst>
                <a:ext uri="{FF2B5EF4-FFF2-40B4-BE49-F238E27FC236}">
                  <a16:creationId xmlns="" xmlns:a16="http://schemas.microsoft.com/office/drawing/2014/main" id="{489AB945-571F-4DFA-8506-482234E15055}"/>
                </a:ext>
              </a:extLst>
            </p:cNvPr>
            <p:cNvSpPr/>
            <p:nvPr/>
          </p:nvSpPr>
          <p:spPr>
            <a:xfrm>
              <a:off x="1735741" y="3358111"/>
              <a:ext cx="3187878" cy="653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Прямоугольник 43">
              <a:extLst>
                <a:ext uri="{FF2B5EF4-FFF2-40B4-BE49-F238E27FC236}">
                  <a16:creationId xmlns="" xmlns:a16="http://schemas.microsoft.com/office/drawing/2014/main" id="{6EE2AB2C-C575-4E30-9AA1-8740604BD2F6}"/>
                </a:ext>
              </a:extLst>
            </p:cNvPr>
            <p:cNvSpPr/>
            <p:nvPr/>
          </p:nvSpPr>
          <p:spPr>
            <a:xfrm>
              <a:off x="1416843" y="3136889"/>
              <a:ext cx="3819525" cy="56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45" name="Полилиния: фигура 44">
              <a:extLst>
                <a:ext uri="{FF2B5EF4-FFF2-40B4-BE49-F238E27FC236}">
                  <a16:creationId xmlns="" xmlns:a16="http://schemas.microsoft.com/office/drawing/2014/main" id="{A1A43BB4-3E97-40D8-96DD-74494855F07B}"/>
                </a:ext>
              </a:extLst>
            </p:cNvPr>
            <p:cNvSpPr/>
            <p:nvPr/>
          </p:nvSpPr>
          <p:spPr>
            <a:xfrm>
              <a:off x="1416132" y="3139271"/>
              <a:ext cx="3820238" cy="874729"/>
            </a:xfrm>
            <a:custGeom>
              <a:avLst/>
              <a:gdLst>
                <a:gd name="connsiteX0" fmla="*/ 711 w 3820238"/>
                <a:gd name="connsiteY0" fmla="*/ 0 h 874729"/>
                <a:gd name="connsiteX1" fmla="*/ 3820236 w 3820238"/>
                <a:gd name="connsiteY1" fmla="*/ 0 h 874729"/>
                <a:gd name="connsiteX2" fmla="*/ 3820236 w 3820238"/>
                <a:gd name="connsiteY2" fmla="*/ 547965 h 874729"/>
                <a:gd name="connsiteX3" fmla="*/ 3820238 w 3820238"/>
                <a:gd name="connsiteY3" fmla="*/ 547975 h 874729"/>
                <a:gd name="connsiteX4" fmla="*/ 3820236 w 3820238"/>
                <a:gd name="connsiteY4" fmla="*/ 547985 h 874729"/>
                <a:gd name="connsiteX5" fmla="*/ 3820236 w 3820238"/>
                <a:gd name="connsiteY5" fmla="*/ 560728 h 874729"/>
                <a:gd name="connsiteX6" fmla="*/ 3817664 w 3820238"/>
                <a:gd name="connsiteY6" fmla="*/ 560728 h 874729"/>
                <a:gd name="connsiteX7" fmla="*/ 3794560 w 3820238"/>
                <a:gd name="connsiteY7" fmla="*/ 675162 h 874729"/>
                <a:gd name="connsiteX8" fmla="*/ 3559337 w 3820238"/>
                <a:gd name="connsiteY8" fmla="*/ 868091 h 874729"/>
                <a:gd name="connsiteX9" fmla="*/ 3507487 w 3820238"/>
                <a:gd name="connsiteY9" fmla="*/ 873317 h 874729"/>
                <a:gd name="connsiteX10" fmla="*/ 3507487 w 3820238"/>
                <a:gd name="connsiteY10" fmla="*/ 874729 h 874729"/>
                <a:gd name="connsiteX11" fmla="*/ 3493484 w 3820238"/>
                <a:gd name="connsiteY11" fmla="*/ 874729 h 874729"/>
                <a:gd name="connsiteX12" fmla="*/ 326754 w 3820238"/>
                <a:gd name="connsiteY12" fmla="*/ 874729 h 874729"/>
                <a:gd name="connsiteX13" fmla="*/ 319609 w 3820238"/>
                <a:gd name="connsiteY13" fmla="*/ 874729 h 874729"/>
                <a:gd name="connsiteX14" fmla="*/ 319609 w 3820238"/>
                <a:gd name="connsiteY14" fmla="*/ 874009 h 874729"/>
                <a:gd name="connsiteX15" fmla="*/ 260902 w 3820238"/>
                <a:gd name="connsiteY15" fmla="*/ 868091 h 874729"/>
                <a:gd name="connsiteX16" fmla="*/ 19827 w 3820238"/>
                <a:gd name="connsiteY16" fmla="*/ 660324 h 874729"/>
                <a:gd name="connsiteX17" fmla="*/ 2251 w 3820238"/>
                <a:gd name="connsiteY17" fmla="*/ 560728 h 874729"/>
                <a:gd name="connsiteX18" fmla="*/ 711 w 3820238"/>
                <a:gd name="connsiteY18" fmla="*/ 560728 h 874729"/>
                <a:gd name="connsiteX19" fmla="*/ 711 w 3820238"/>
                <a:gd name="connsiteY19" fmla="*/ 552004 h 874729"/>
                <a:gd name="connsiteX20" fmla="*/ 0 w 3820238"/>
                <a:gd name="connsiteY20" fmla="*/ 547975 h 874729"/>
                <a:gd name="connsiteX21" fmla="*/ 711 w 3820238"/>
                <a:gd name="connsiteY21" fmla="*/ 543946 h 87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20238" h="874729">
                  <a:moveTo>
                    <a:pt x="711" y="0"/>
                  </a:moveTo>
                  <a:lnTo>
                    <a:pt x="3820236" y="0"/>
                  </a:lnTo>
                  <a:lnTo>
                    <a:pt x="3820236" y="547965"/>
                  </a:lnTo>
                  <a:lnTo>
                    <a:pt x="3820238" y="547975"/>
                  </a:lnTo>
                  <a:lnTo>
                    <a:pt x="3820236" y="547985"/>
                  </a:lnTo>
                  <a:lnTo>
                    <a:pt x="3820236" y="560728"/>
                  </a:lnTo>
                  <a:lnTo>
                    <a:pt x="3817664" y="560728"/>
                  </a:lnTo>
                  <a:lnTo>
                    <a:pt x="3794560" y="675162"/>
                  </a:lnTo>
                  <a:cubicBezTo>
                    <a:pt x="3753224" y="772893"/>
                    <a:pt x="3665691" y="846327"/>
                    <a:pt x="3559337" y="868091"/>
                  </a:cubicBezTo>
                  <a:lnTo>
                    <a:pt x="3507487" y="873317"/>
                  </a:lnTo>
                  <a:lnTo>
                    <a:pt x="3507487" y="874729"/>
                  </a:lnTo>
                  <a:lnTo>
                    <a:pt x="3493484" y="874729"/>
                  </a:lnTo>
                  <a:lnTo>
                    <a:pt x="326754" y="874729"/>
                  </a:lnTo>
                  <a:lnTo>
                    <a:pt x="319609" y="874729"/>
                  </a:lnTo>
                  <a:lnTo>
                    <a:pt x="319609" y="874009"/>
                  </a:lnTo>
                  <a:lnTo>
                    <a:pt x="260902" y="868091"/>
                  </a:lnTo>
                  <a:cubicBezTo>
                    <a:pt x="149230" y="845239"/>
                    <a:pt x="58308" y="765420"/>
                    <a:pt x="19827" y="660324"/>
                  </a:cubicBezTo>
                  <a:lnTo>
                    <a:pt x="2251" y="560728"/>
                  </a:lnTo>
                  <a:lnTo>
                    <a:pt x="711" y="560728"/>
                  </a:lnTo>
                  <a:lnTo>
                    <a:pt x="711" y="552004"/>
                  </a:lnTo>
                  <a:lnTo>
                    <a:pt x="0" y="547975"/>
                  </a:lnTo>
                  <a:lnTo>
                    <a:pt x="711" y="54394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pic>
        <p:nvPicPr>
          <p:cNvPr id="47" name="Рисунок 46">
            <a:extLst>
              <a:ext uri="{FF2B5EF4-FFF2-40B4-BE49-F238E27FC236}">
                <a16:creationId xmlns="" xmlns:a16="http://schemas.microsoft.com/office/drawing/2014/main" id="{3DA25CB3-5532-42A8-8757-BABABAED0E8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p:blipFill>
        <p:spPr>
          <a:xfrm>
            <a:off x="9080703" y="2005746"/>
            <a:ext cx="360000" cy="360000"/>
          </a:xfrm>
          <a:prstGeom prst="rect">
            <a:avLst/>
          </a:prstGeom>
        </p:spPr>
      </p:pic>
      <p:sp>
        <p:nvSpPr>
          <p:cNvPr id="48" name="Прямоугольник 47">
            <a:extLst>
              <a:ext uri="{FF2B5EF4-FFF2-40B4-BE49-F238E27FC236}">
                <a16:creationId xmlns="" xmlns:a16="http://schemas.microsoft.com/office/drawing/2014/main" id="{A8E2CB88-14EF-4B4B-AA02-066BE16BE93A}"/>
              </a:ext>
            </a:extLst>
          </p:cNvPr>
          <p:cNvSpPr/>
          <p:nvPr/>
        </p:nvSpPr>
        <p:spPr>
          <a:xfrm>
            <a:off x="1570109" y="2840787"/>
            <a:ext cx="3512284" cy="646331"/>
          </a:xfrm>
          <a:prstGeom prst="rect">
            <a:avLst/>
          </a:prstGeom>
        </p:spPr>
        <p:txBody>
          <a:bodyPr wrap="square">
            <a:spAutoFit/>
          </a:bodyPr>
          <a:lstStyle/>
          <a:p>
            <a:pPr algn="ctr"/>
            <a:r>
              <a:rPr lang="de-DE" dirty="0" smtClean="0"/>
              <a:t> </a:t>
            </a:r>
            <a:r>
              <a:rPr lang="de-DE" dirty="0" smtClean="0">
                <a:solidFill>
                  <a:schemeClr val="tx2"/>
                </a:solidFill>
              </a:rPr>
              <a:t>Man liest </a:t>
            </a:r>
            <a:r>
              <a:rPr lang="de-DE" dirty="0">
                <a:solidFill>
                  <a:schemeClr val="tx2"/>
                </a:solidFill>
              </a:rPr>
              <a:t>etwas Neues sehr genau, interessiert sich für jede Einzelheit</a:t>
            </a:r>
            <a:r>
              <a:rPr lang="en-US" dirty="0" smtClean="0">
                <a:solidFill>
                  <a:schemeClr val="tx2"/>
                </a:solidFill>
              </a:rPr>
              <a:t>.</a:t>
            </a:r>
            <a:endParaRPr lang="ru-RU" dirty="0">
              <a:solidFill>
                <a:schemeClr val="tx2"/>
              </a:solidFill>
            </a:endParaRPr>
          </a:p>
        </p:txBody>
      </p:sp>
      <p:sp>
        <p:nvSpPr>
          <p:cNvPr id="49" name="Прямоугольник 48">
            <a:extLst>
              <a:ext uri="{FF2B5EF4-FFF2-40B4-BE49-F238E27FC236}">
                <a16:creationId xmlns="" xmlns:a16="http://schemas.microsoft.com/office/drawing/2014/main" id="{4AC44C0D-39A6-4BD5-A49B-DEF280ADA4BF}"/>
              </a:ext>
            </a:extLst>
          </p:cNvPr>
          <p:cNvSpPr/>
          <p:nvPr/>
        </p:nvSpPr>
        <p:spPr>
          <a:xfrm>
            <a:off x="1956001" y="2530659"/>
            <a:ext cx="2520000" cy="369332"/>
          </a:xfrm>
          <a:prstGeom prst="rect">
            <a:avLst/>
          </a:prstGeom>
        </p:spPr>
        <p:txBody>
          <a:bodyPr wrap="square">
            <a:spAutoFit/>
          </a:bodyPr>
          <a:lstStyle/>
          <a:p>
            <a:pPr algn="ctr"/>
            <a:r>
              <a:rPr lang="de-DE" b="1" dirty="0" smtClean="0">
                <a:solidFill>
                  <a:schemeClr val="accent1"/>
                </a:solidFill>
                <a:latin typeface="Arial" pitchFamily="34" charset="0"/>
                <a:cs typeface="Arial" pitchFamily="34" charset="0"/>
              </a:rPr>
              <a:t>Detailliertes Lesen</a:t>
            </a:r>
            <a:endParaRPr lang="ru-RU" b="1" dirty="0">
              <a:solidFill>
                <a:schemeClr val="accent1"/>
              </a:solidFill>
              <a:latin typeface="Arial" pitchFamily="34" charset="0"/>
              <a:cs typeface="Arial" pitchFamily="34" charset="0"/>
            </a:endParaRPr>
          </a:p>
        </p:txBody>
      </p:sp>
      <p:sp>
        <p:nvSpPr>
          <p:cNvPr id="50" name="Прямоугольник 49">
            <a:extLst>
              <a:ext uri="{FF2B5EF4-FFF2-40B4-BE49-F238E27FC236}">
                <a16:creationId xmlns="" xmlns:a16="http://schemas.microsoft.com/office/drawing/2014/main" id="{57920DBE-4AC1-4CB8-BF8B-EA71ED4F93C9}"/>
              </a:ext>
            </a:extLst>
          </p:cNvPr>
          <p:cNvSpPr/>
          <p:nvPr/>
        </p:nvSpPr>
        <p:spPr>
          <a:xfrm>
            <a:off x="7500233" y="2827191"/>
            <a:ext cx="3512284" cy="923330"/>
          </a:xfrm>
          <a:prstGeom prst="rect">
            <a:avLst/>
          </a:prstGeom>
        </p:spPr>
        <p:txBody>
          <a:bodyPr wrap="square">
            <a:spAutoFit/>
          </a:bodyPr>
          <a:lstStyle/>
          <a:p>
            <a:pPr algn="ctr"/>
            <a:r>
              <a:rPr lang="de-DE" dirty="0">
                <a:solidFill>
                  <a:schemeClr val="tx2"/>
                </a:solidFill>
              </a:rPr>
              <a:t>Diese Form des Lesens ist an Zusammenhängen und am Argumentationsgang interessiert</a:t>
            </a:r>
            <a:r>
              <a:rPr lang="en-US" dirty="0" smtClean="0">
                <a:solidFill>
                  <a:schemeClr val="tx2"/>
                </a:solidFill>
              </a:rPr>
              <a:t>.</a:t>
            </a:r>
            <a:endParaRPr lang="ru-RU" dirty="0">
              <a:solidFill>
                <a:schemeClr val="tx2"/>
              </a:solidFill>
            </a:endParaRPr>
          </a:p>
        </p:txBody>
      </p:sp>
      <p:sp>
        <p:nvSpPr>
          <p:cNvPr id="51" name="Прямоугольник 50">
            <a:extLst>
              <a:ext uri="{FF2B5EF4-FFF2-40B4-BE49-F238E27FC236}">
                <a16:creationId xmlns="" xmlns:a16="http://schemas.microsoft.com/office/drawing/2014/main" id="{0D6E006F-5817-427D-961F-5964EA8339B4}"/>
              </a:ext>
            </a:extLst>
          </p:cNvPr>
          <p:cNvSpPr/>
          <p:nvPr/>
        </p:nvSpPr>
        <p:spPr>
          <a:xfrm>
            <a:off x="7851000" y="2517063"/>
            <a:ext cx="2744999" cy="369332"/>
          </a:xfrm>
          <a:prstGeom prst="rect">
            <a:avLst/>
          </a:prstGeom>
        </p:spPr>
        <p:txBody>
          <a:bodyPr wrap="square">
            <a:spAutoFit/>
          </a:bodyPr>
          <a:lstStyle/>
          <a:p>
            <a:pPr algn="ctr"/>
            <a:r>
              <a:rPr lang="de-DE" b="1" dirty="0" smtClean="0">
                <a:solidFill>
                  <a:schemeClr val="accent1"/>
                </a:solidFill>
                <a:latin typeface="Arial" pitchFamily="34" charset="0"/>
                <a:cs typeface="Arial" pitchFamily="34" charset="0"/>
              </a:rPr>
              <a:t>Vergleichendes</a:t>
            </a:r>
            <a:r>
              <a:rPr lang="de-DE" b="1" dirty="0" smtClean="0">
                <a:latin typeface="Arial" pitchFamily="34" charset="0"/>
                <a:cs typeface="Arial" pitchFamily="34" charset="0"/>
              </a:rPr>
              <a:t> </a:t>
            </a:r>
            <a:r>
              <a:rPr lang="de-DE" b="1" dirty="0" smtClean="0">
                <a:solidFill>
                  <a:schemeClr val="accent1"/>
                </a:solidFill>
                <a:latin typeface="Arial" pitchFamily="34" charset="0"/>
                <a:cs typeface="Arial" pitchFamily="34" charset="0"/>
              </a:rPr>
              <a:t>lesen</a:t>
            </a:r>
            <a:endParaRPr lang="ru-RU" b="1" dirty="0">
              <a:solidFill>
                <a:schemeClr val="accent1"/>
              </a:solidFill>
              <a:latin typeface="Arial" pitchFamily="34" charset="0"/>
              <a:cs typeface="Arial" pitchFamily="34" charset="0"/>
            </a:endParaRPr>
          </a:p>
        </p:txBody>
      </p:sp>
      <p:grpSp>
        <p:nvGrpSpPr>
          <p:cNvPr id="52" name="Группа 51">
            <a:extLst>
              <a:ext uri="{FF2B5EF4-FFF2-40B4-BE49-F238E27FC236}">
                <a16:creationId xmlns="" xmlns:a16="http://schemas.microsoft.com/office/drawing/2014/main" id="{02BCBD05-1ED1-449C-8368-DCDCD5A7D7E3}"/>
              </a:ext>
            </a:extLst>
          </p:cNvPr>
          <p:cNvGrpSpPr/>
          <p:nvPr/>
        </p:nvGrpSpPr>
        <p:grpSpPr>
          <a:xfrm>
            <a:off x="1234105" y="4230532"/>
            <a:ext cx="4185000" cy="2047500"/>
            <a:chOff x="1234105" y="2146500"/>
            <a:chExt cx="4185000" cy="2047500"/>
          </a:xfrm>
        </p:grpSpPr>
        <p:sp>
          <p:nvSpPr>
            <p:cNvPr id="53" name="Овал 52">
              <a:extLst>
                <a:ext uri="{FF2B5EF4-FFF2-40B4-BE49-F238E27FC236}">
                  <a16:creationId xmlns="" xmlns:a16="http://schemas.microsoft.com/office/drawing/2014/main" id="{EFEDCD5D-0380-41E1-8BDC-466193DDA0F2}"/>
                </a:ext>
              </a:extLst>
            </p:cNvPr>
            <p:cNvSpPr/>
            <p:nvPr/>
          </p:nvSpPr>
          <p:spPr>
            <a:xfrm>
              <a:off x="2042428" y="2305763"/>
              <a:ext cx="277144" cy="4950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4" name="Овал 53">
              <a:extLst>
                <a:ext uri="{FF2B5EF4-FFF2-40B4-BE49-F238E27FC236}">
                  <a16:creationId xmlns="" xmlns:a16="http://schemas.microsoft.com/office/drawing/2014/main" id="{9F038620-031E-41E8-8F10-DFE9C1923A85}"/>
                </a:ext>
              </a:extLst>
            </p:cNvPr>
            <p:cNvSpPr/>
            <p:nvPr/>
          </p:nvSpPr>
          <p:spPr>
            <a:xfrm>
              <a:off x="4337428" y="2304000"/>
              <a:ext cx="277144" cy="4950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5" name="Прямоугольник: скругленные углы 54">
              <a:extLst>
                <a:ext uri="{FF2B5EF4-FFF2-40B4-BE49-F238E27FC236}">
                  <a16:creationId xmlns="" xmlns:a16="http://schemas.microsoft.com/office/drawing/2014/main" id="{70B9D43B-4AA8-4D46-95CB-AB5EAA03AD6D}"/>
                </a:ext>
              </a:extLst>
            </p:cNvPr>
            <p:cNvSpPr/>
            <p:nvPr/>
          </p:nvSpPr>
          <p:spPr>
            <a:xfrm>
              <a:off x="1416000" y="2439000"/>
              <a:ext cx="3825000" cy="1575000"/>
            </a:xfrm>
            <a:prstGeom prst="round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6" name="Полилиния: фигура 55">
              <a:extLst>
                <a:ext uri="{FF2B5EF4-FFF2-40B4-BE49-F238E27FC236}">
                  <a16:creationId xmlns="" xmlns:a16="http://schemas.microsoft.com/office/drawing/2014/main" id="{E6AC372D-74C3-43D6-8F19-69374BC9182A}"/>
                </a:ext>
              </a:extLst>
            </p:cNvPr>
            <p:cNvSpPr/>
            <p:nvPr/>
          </p:nvSpPr>
          <p:spPr>
            <a:xfrm>
              <a:off x="2181000" y="2304000"/>
              <a:ext cx="2295000" cy="270000"/>
            </a:xfrm>
            <a:custGeom>
              <a:avLst/>
              <a:gdLst>
                <a:gd name="connsiteX0" fmla="*/ 0 w 2295000"/>
                <a:gd name="connsiteY0" fmla="*/ 0 h 270000"/>
                <a:gd name="connsiteX1" fmla="*/ 45001 w 2295000"/>
                <a:gd name="connsiteY1" fmla="*/ 0 h 270000"/>
                <a:gd name="connsiteX2" fmla="*/ 2249999 w 2295000"/>
                <a:gd name="connsiteY2" fmla="*/ 0 h 270000"/>
                <a:gd name="connsiteX3" fmla="*/ 2295000 w 2295000"/>
                <a:gd name="connsiteY3" fmla="*/ 0 h 270000"/>
                <a:gd name="connsiteX4" fmla="*/ 2295000 w 2295000"/>
                <a:gd name="connsiteY4" fmla="*/ 45001 h 270000"/>
                <a:gd name="connsiteX5" fmla="*/ 2295000 w 2295000"/>
                <a:gd name="connsiteY5" fmla="*/ 90000 h 270000"/>
                <a:gd name="connsiteX6" fmla="*/ 2295000 w 2295000"/>
                <a:gd name="connsiteY6" fmla="*/ 224999 h 270000"/>
                <a:gd name="connsiteX7" fmla="*/ 2249999 w 2295000"/>
                <a:gd name="connsiteY7" fmla="*/ 270000 h 270000"/>
                <a:gd name="connsiteX8" fmla="*/ 45001 w 2295000"/>
                <a:gd name="connsiteY8" fmla="*/ 270000 h 270000"/>
                <a:gd name="connsiteX9" fmla="*/ 0 w 2295000"/>
                <a:gd name="connsiteY9" fmla="*/ 224999 h 270000"/>
                <a:gd name="connsiteX10" fmla="*/ 0 w 2295000"/>
                <a:gd name="connsiteY10" fmla="*/ 90000 h 270000"/>
                <a:gd name="connsiteX11" fmla="*/ 0 w 2295000"/>
                <a:gd name="connsiteY11" fmla="*/ 45001 h 27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95000" h="270000">
                  <a:moveTo>
                    <a:pt x="0" y="0"/>
                  </a:moveTo>
                  <a:lnTo>
                    <a:pt x="45001" y="0"/>
                  </a:lnTo>
                  <a:lnTo>
                    <a:pt x="2249999" y="0"/>
                  </a:lnTo>
                  <a:lnTo>
                    <a:pt x="2295000" y="0"/>
                  </a:lnTo>
                  <a:lnTo>
                    <a:pt x="2295000" y="45001"/>
                  </a:lnTo>
                  <a:lnTo>
                    <a:pt x="2295000" y="90000"/>
                  </a:lnTo>
                  <a:lnTo>
                    <a:pt x="2295000" y="224999"/>
                  </a:lnTo>
                  <a:cubicBezTo>
                    <a:pt x="2295000" y="249852"/>
                    <a:pt x="2274852" y="270000"/>
                    <a:pt x="2249999" y="270000"/>
                  </a:cubicBezTo>
                  <a:lnTo>
                    <a:pt x="45001" y="270000"/>
                  </a:lnTo>
                  <a:cubicBezTo>
                    <a:pt x="20148" y="270000"/>
                    <a:pt x="0" y="249852"/>
                    <a:pt x="0" y="224999"/>
                  </a:cubicBezTo>
                  <a:lnTo>
                    <a:pt x="0" y="90000"/>
                  </a:lnTo>
                  <a:lnTo>
                    <a:pt x="0" y="4500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57" name="Овал 56">
              <a:extLst>
                <a:ext uri="{FF2B5EF4-FFF2-40B4-BE49-F238E27FC236}">
                  <a16:creationId xmlns="" xmlns:a16="http://schemas.microsoft.com/office/drawing/2014/main" id="{84BEB883-41B2-4BA7-A722-1AFB4702996B}"/>
                </a:ext>
              </a:extLst>
            </p:cNvPr>
            <p:cNvSpPr/>
            <p:nvPr/>
          </p:nvSpPr>
          <p:spPr>
            <a:xfrm>
              <a:off x="3036000" y="2146500"/>
              <a:ext cx="585000" cy="585000"/>
            </a:xfrm>
            <a:prstGeom prst="ellips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8" name="Полилиния: фигура 57">
              <a:extLst>
                <a:ext uri="{FF2B5EF4-FFF2-40B4-BE49-F238E27FC236}">
                  <a16:creationId xmlns="" xmlns:a16="http://schemas.microsoft.com/office/drawing/2014/main" id="{94B274B7-E647-4668-B6A5-1060EFF605E6}"/>
                </a:ext>
              </a:extLst>
            </p:cNvPr>
            <p:cNvSpPr/>
            <p:nvPr/>
          </p:nvSpPr>
          <p:spPr>
            <a:xfrm>
              <a:off x="1418944" y="3139271"/>
              <a:ext cx="3817425" cy="874728"/>
            </a:xfrm>
            <a:custGeom>
              <a:avLst/>
              <a:gdLst>
                <a:gd name="connsiteX0" fmla="*/ 281 w 3817425"/>
                <a:gd name="connsiteY0" fmla="*/ 0 h 874728"/>
                <a:gd name="connsiteX1" fmla="*/ 3817425 w 3817425"/>
                <a:gd name="connsiteY1" fmla="*/ 0 h 874728"/>
                <a:gd name="connsiteX2" fmla="*/ 3817425 w 3817425"/>
                <a:gd name="connsiteY2" fmla="*/ 561514 h 874728"/>
                <a:gd name="connsiteX3" fmla="*/ 3817425 w 3817425"/>
                <a:gd name="connsiteY3" fmla="*/ 565051 h 874728"/>
                <a:gd name="connsiteX4" fmla="*/ 3816711 w 3817425"/>
                <a:gd name="connsiteY4" fmla="*/ 565051 h 874728"/>
                <a:gd name="connsiteX5" fmla="*/ 3792811 w 3817425"/>
                <a:gd name="connsiteY5" fmla="*/ 683431 h 874728"/>
                <a:gd name="connsiteX6" fmla="*/ 3504211 w 3817425"/>
                <a:gd name="connsiteY6" fmla="*/ 874728 h 874728"/>
                <a:gd name="connsiteX7" fmla="*/ 3497773 w 3817425"/>
                <a:gd name="connsiteY7" fmla="*/ 874079 h 874728"/>
                <a:gd name="connsiteX8" fmla="*/ 319652 w 3817425"/>
                <a:gd name="connsiteY8" fmla="*/ 874079 h 874728"/>
                <a:gd name="connsiteX9" fmla="*/ 313214 w 3817425"/>
                <a:gd name="connsiteY9" fmla="*/ 874728 h 874728"/>
                <a:gd name="connsiteX10" fmla="*/ 24614 w 3817425"/>
                <a:gd name="connsiteY10" fmla="*/ 683431 h 874728"/>
                <a:gd name="connsiteX11" fmla="*/ 714 w 3817425"/>
                <a:gd name="connsiteY11" fmla="*/ 565051 h 874728"/>
                <a:gd name="connsiteX12" fmla="*/ 281 w 3817425"/>
                <a:gd name="connsiteY12" fmla="*/ 565051 h 874728"/>
                <a:gd name="connsiteX13" fmla="*/ 281 w 3817425"/>
                <a:gd name="connsiteY13" fmla="*/ 562907 h 874728"/>
                <a:gd name="connsiteX14" fmla="*/ 0 w 3817425"/>
                <a:gd name="connsiteY14" fmla="*/ 561514 h 874728"/>
                <a:gd name="connsiteX15" fmla="*/ 281 w 3817425"/>
                <a:gd name="connsiteY15" fmla="*/ 560121 h 874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17425" h="874728">
                  <a:moveTo>
                    <a:pt x="281" y="0"/>
                  </a:moveTo>
                  <a:lnTo>
                    <a:pt x="3817425" y="0"/>
                  </a:lnTo>
                  <a:lnTo>
                    <a:pt x="3817425" y="561514"/>
                  </a:lnTo>
                  <a:lnTo>
                    <a:pt x="3817425" y="565051"/>
                  </a:lnTo>
                  <a:lnTo>
                    <a:pt x="3816711" y="565051"/>
                  </a:lnTo>
                  <a:lnTo>
                    <a:pt x="3792811" y="683431"/>
                  </a:lnTo>
                  <a:cubicBezTo>
                    <a:pt x="3745263" y="795848"/>
                    <a:pt x="3633948" y="874728"/>
                    <a:pt x="3504211" y="874728"/>
                  </a:cubicBezTo>
                  <a:lnTo>
                    <a:pt x="3497773" y="874079"/>
                  </a:lnTo>
                  <a:lnTo>
                    <a:pt x="319652" y="874079"/>
                  </a:lnTo>
                  <a:lnTo>
                    <a:pt x="313214" y="874728"/>
                  </a:lnTo>
                  <a:cubicBezTo>
                    <a:pt x="183477" y="874728"/>
                    <a:pt x="72162" y="795848"/>
                    <a:pt x="24614" y="683431"/>
                  </a:cubicBezTo>
                  <a:lnTo>
                    <a:pt x="714" y="565051"/>
                  </a:lnTo>
                  <a:lnTo>
                    <a:pt x="281" y="565051"/>
                  </a:lnTo>
                  <a:lnTo>
                    <a:pt x="281" y="562907"/>
                  </a:lnTo>
                  <a:lnTo>
                    <a:pt x="0" y="561514"/>
                  </a:lnTo>
                  <a:lnTo>
                    <a:pt x="281" y="56012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59" name="Прямоугольник 58">
              <a:extLst>
                <a:ext uri="{FF2B5EF4-FFF2-40B4-BE49-F238E27FC236}">
                  <a16:creationId xmlns="" xmlns:a16="http://schemas.microsoft.com/office/drawing/2014/main" id="{57D47CD5-55C5-4C23-A350-2403F03411FD}"/>
                </a:ext>
              </a:extLst>
            </p:cNvPr>
            <p:cNvSpPr/>
            <p:nvPr/>
          </p:nvSpPr>
          <p:spPr>
            <a:xfrm>
              <a:off x="1234105" y="3147492"/>
              <a:ext cx="4185000" cy="10465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0" name="Овал 59">
              <a:extLst>
                <a:ext uri="{FF2B5EF4-FFF2-40B4-BE49-F238E27FC236}">
                  <a16:creationId xmlns="" xmlns:a16="http://schemas.microsoft.com/office/drawing/2014/main" id="{99520C18-07E1-431F-AB49-E352B056253D}"/>
                </a:ext>
              </a:extLst>
            </p:cNvPr>
            <p:cNvSpPr/>
            <p:nvPr/>
          </p:nvSpPr>
          <p:spPr>
            <a:xfrm>
              <a:off x="141613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 name="Овал 60">
              <a:extLst>
                <a:ext uri="{FF2B5EF4-FFF2-40B4-BE49-F238E27FC236}">
                  <a16:creationId xmlns="" xmlns:a16="http://schemas.microsoft.com/office/drawing/2014/main" id="{8CE56C12-B065-45CC-B4FC-023F791049B0}"/>
                </a:ext>
              </a:extLst>
            </p:cNvPr>
            <p:cNvSpPr/>
            <p:nvPr/>
          </p:nvSpPr>
          <p:spPr>
            <a:xfrm>
              <a:off x="458286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62" name="Прямоугольник 61">
              <a:extLst>
                <a:ext uri="{FF2B5EF4-FFF2-40B4-BE49-F238E27FC236}">
                  <a16:creationId xmlns="" xmlns:a16="http://schemas.microsoft.com/office/drawing/2014/main" id="{54402F80-F520-43A7-AFFB-8B97870A527D}"/>
                </a:ext>
              </a:extLst>
            </p:cNvPr>
            <p:cNvSpPr/>
            <p:nvPr/>
          </p:nvSpPr>
          <p:spPr>
            <a:xfrm>
              <a:off x="1735741" y="3358111"/>
              <a:ext cx="3187878" cy="653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Прямоугольник 62">
              <a:extLst>
                <a:ext uri="{FF2B5EF4-FFF2-40B4-BE49-F238E27FC236}">
                  <a16:creationId xmlns="" xmlns:a16="http://schemas.microsoft.com/office/drawing/2014/main" id="{8178B493-DFCC-4B70-90FC-D8330ADC3047}"/>
                </a:ext>
              </a:extLst>
            </p:cNvPr>
            <p:cNvSpPr/>
            <p:nvPr/>
          </p:nvSpPr>
          <p:spPr>
            <a:xfrm>
              <a:off x="1416843" y="3136889"/>
              <a:ext cx="3819525" cy="56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64" name="Полилиния: фигура 63">
              <a:extLst>
                <a:ext uri="{FF2B5EF4-FFF2-40B4-BE49-F238E27FC236}">
                  <a16:creationId xmlns="" xmlns:a16="http://schemas.microsoft.com/office/drawing/2014/main" id="{BD106CD4-6D7E-45A7-BE88-D651876E24E0}"/>
                </a:ext>
              </a:extLst>
            </p:cNvPr>
            <p:cNvSpPr/>
            <p:nvPr/>
          </p:nvSpPr>
          <p:spPr>
            <a:xfrm>
              <a:off x="1416132" y="3139271"/>
              <a:ext cx="3820238" cy="874729"/>
            </a:xfrm>
            <a:custGeom>
              <a:avLst/>
              <a:gdLst>
                <a:gd name="connsiteX0" fmla="*/ 711 w 3820238"/>
                <a:gd name="connsiteY0" fmla="*/ 0 h 874729"/>
                <a:gd name="connsiteX1" fmla="*/ 3820236 w 3820238"/>
                <a:gd name="connsiteY1" fmla="*/ 0 h 874729"/>
                <a:gd name="connsiteX2" fmla="*/ 3820236 w 3820238"/>
                <a:gd name="connsiteY2" fmla="*/ 547965 h 874729"/>
                <a:gd name="connsiteX3" fmla="*/ 3820238 w 3820238"/>
                <a:gd name="connsiteY3" fmla="*/ 547975 h 874729"/>
                <a:gd name="connsiteX4" fmla="*/ 3820236 w 3820238"/>
                <a:gd name="connsiteY4" fmla="*/ 547985 h 874729"/>
                <a:gd name="connsiteX5" fmla="*/ 3820236 w 3820238"/>
                <a:gd name="connsiteY5" fmla="*/ 560728 h 874729"/>
                <a:gd name="connsiteX6" fmla="*/ 3817664 w 3820238"/>
                <a:gd name="connsiteY6" fmla="*/ 560728 h 874729"/>
                <a:gd name="connsiteX7" fmla="*/ 3794560 w 3820238"/>
                <a:gd name="connsiteY7" fmla="*/ 675162 h 874729"/>
                <a:gd name="connsiteX8" fmla="*/ 3559337 w 3820238"/>
                <a:gd name="connsiteY8" fmla="*/ 868091 h 874729"/>
                <a:gd name="connsiteX9" fmla="*/ 3507487 w 3820238"/>
                <a:gd name="connsiteY9" fmla="*/ 873317 h 874729"/>
                <a:gd name="connsiteX10" fmla="*/ 3507487 w 3820238"/>
                <a:gd name="connsiteY10" fmla="*/ 874729 h 874729"/>
                <a:gd name="connsiteX11" fmla="*/ 3493484 w 3820238"/>
                <a:gd name="connsiteY11" fmla="*/ 874729 h 874729"/>
                <a:gd name="connsiteX12" fmla="*/ 326754 w 3820238"/>
                <a:gd name="connsiteY12" fmla="*/ 874729 h 874729"/>
                <a:gd name="connsiteX13" fmla="*/ 319609 w 3820238"/>
                <a:gd name="connsiteY13" fmla="*/ 874729 h 874729"/>
                <a:gd name="connsiteX14" fmla="*/ 319609 w 3820238"/>
                <a:gd name="connsiteY14" fmla="*/ 874009 h 874729"/>
                <a:gd name="connsiteX15" fmla="*/ 260902 w 3820238"/>
                <a:gd name="connsiteY15" fmla="*/ 868091 h 874729"/>
                <a:gd name="connsiteX16" fmla="*/ 19827 w 3820238"/>
                <a:gd name="connsiteY16" fmla="*/ 660324 h 874729"/>
                <a:gd name="connsiteX17" fmla="*/ 2251 w 3820238"/>
                <a:gd name="connsiteY17" fmla="*/ 560728 h 874729"/>
                <a:gd name="connsiteX18" fmla="*/ 711 w 3820238"/>
                <a:gd name="connsiteY18" fmla="*/ 560728 h 874729"/>
                <a:gd name="connsiteX19" fmla="*/ 711 w 3820238"/>
                <a:gd name="connsiteY19" fmla="*/ 552004 h 874729"/>
                <a:gd name="connsiteX20" fmla="*/ 0 w 3820238"/>
                <a:gd name="connsiteY20" fmla="*/ 547975 h 874729"/>
                <a:gd name="connsiteX21" fmla="*/ 711 w 3820238"/>
                <a:gd name="connsiteY21" fmla="*/ 543946 h 87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20238" h="874729">
                  <a:moveTo>
                    <a:pt x="711" y="0"/>
                  </a:moveTo>
                  <a:lnTo>
                    <a:pt x="3820236" y="0"/>
                  </a:lnTo>
                  <a:lnTo>
                    <a:pt x="3820236" y="547965"/>
                  </a:lnTo>
                  <a:lnTo>
                    <a:pt x="3820238" y="547975"/>
                  </a:lnTo>
                  <a:lnTo>
                    <a:pt x="3820236" y="547985"/>
                  </a:lnTo>
                  <a:lnTo>
                    <a:pt x="3820236" y="560728"/>
                  </a:lnTo>
                  <a:lnTo>
                    <a:pt x="3817664" y="560728"/>
                  </a:lnTo>
                  <a:lnTo>
                    <a:pt x="3794560" y="675162"/>
                  </a:lnTo>
                  <a:cubicBezTo>
                    <a:pt x="3753224" y="772893"/>
                    <a:pt x="3665691" y="846327"/>
                    <a:pt x="3559337" y="868091"/>
                  </a:cubicBezTo>
                  <a:lnTo>
                    <a:pt x="3507487" y="873317"/>
                  </a:lnTo>
                  <a:lnTo>
                    <a:pt x="3507487" y="874729"/>
                  </a:lnTo>
                  <a:lnTo>
                    <a:pt x="3493484" y="874729"/>
                  </a:lnTo>
                  <a:lnTo>
                    <a:pt x="326754" y="874729"/>
                  </a:lnTo>
                  <a:lnTo>
                    <a:pt x="319609" y="874729"/>
                  </a:lnTo>
                  <a:lnTo>
                    <a:pt x="319609" y="874009"/>
                  </a:lnTo>
                  <a:lnTo>
                    <a:pt x="260902" y="868091"/>
                  </a:lnTo>
                  <a:cubicBezTo>
                    <a:pt x="149230" y="845239"/>
                    <a:pt x="58308" y="765420"/>
                    <a:pt x="19827" y="660324"/>
                  </a:cubicBezTo>
                  <a:lnTo>
                    <a:pt x="2251" y="560728"/>
                  </a:lnTo>
                  <a:lnTo>
                    <a:pt x="711" y="560728"/>
                  </a:lnTo>
                  <a:lnTo>
                    <a:pt x="711" y="552004"/>
                  </a:lnTo>
                  <a:lnTo>
                    <a:pt x="0" y="547975"/>
                  </a:lnTo>
                  <a:lnTo>
                    <a:pt x="711" y="54394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pic>
        <p:nvPicPr>
          <p:cNvPr id="65" name="Рисунок 64">
            <a:extLst>
              <a:ext uri="{FF2B5EF4-FFF2-40B4-BE49-F238E27FC236}">
                <a16:creationId xmlns="" xmlns:a16="http://schemas.microsoft.com/office/drawing/2014/main" id="{0DBCFDD8-2C59-443E-9FA8-BAF1894C118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p:blipFill>
        <p:spPr>
          <a:xfrm>
            <a:off x="3150286" y="4343032"/>
            <a:ext cx="360000" cy="360000"/>
          </a:xfrm>
          <a:prstGeom prst="rect">
            <a:avLst/>
          </a:prstGeom>
        </p:spPr>
      </p:pic>
      <p:grpSp>
        <p:nvGrpSpPr>
          <p:cNvPr id="66" name="Группа 65">
            <a:extLst>
              <a:ext uri="{FF2B5EF4-FFF2-40B4-BE49-F238E27FC236}">
                <a16:creationId xmlns="" xmlns:a16="http://schemas.microsoft.com/office/drawing/2014/main" id="{613A5C49-0906-463C-B0E9-A0849ED9EDF8}"/>
              </a:ext>
            </a:extLst>
          </p:cNvPr>
          <p:cNvGrpSpPr/>
          <p:nvPr/>
        </p:nvGrpSpPr>
        <p:grpSpPr>
          <a:xfrm>
            <a:off x="7127795" y="4197171"/>
            <a:ext cx="4185000" cy="2047500"/>
            <a:chOff x="1234105" y="2146500"/>
            <a:chExt cx="4185000" cy="2047500"/>
          </a:xfrm>
        </p:grpSpPr>
        <p:sp>
          <p:nvSpPr>
            <p:cNvPr id="67" name="Овал 66">
              <a:extLst>
                <a:ext uri="{FF2B5EF4-FFF2-40B4-BE49-F238E27FC236}">
                  <a16:creationId xmlns="" xmlns:a16="http://schemas.microsoft.com/office/drawing/2014/main" id="{CE68259F-DA26-4B0A-9E25-1EC63D5CEFEE}"/>
                </a:ext>
              </a:extLst>
            </p:cNvPr>
            <p:cNvSpPr/>
            <p:nvPr/>
          </p:nvSpPr>
          <p:spPr>
            <a:xfrm>
              <a:off x="2042428" y="2305763"/>
              <a:ext cx="277144" cy="495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8" name="Овал 67">
              <a:extLst>
                <a:ext uri="{FF2B5EF4-FFF2-40B4-BE49-F238E27FC236}">
                  <a16:creationId xmlns="" xmlns:a16="http://schemas.microsoft.com/office/drawing/2014/main" id="{7EFE6962-A274-4FD7-90A1-F002FBDAC298}"/>
                </a:ext>
              </a:extLst>
            </p:cNvPr>
            <p:cNvSpPr/>
            <p:nvPr/>
          </p:nvSpPr>
          <p:spPr>
            <a:xfrm>
              <a:off x="4337428" y="2304000"/>
              <a:ext cx="277144" cy="495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9" name="Прямоугольник: скругленные углы 68">
              <a:extLst>
                <a:ext uri="{FF2B5EF4-FFF2-40B4-BE49-F238E27FC236}">
                  <a16:creationId xmlns="" xmlns:a16="http://schemas.microsoft.com/office/drawing/2014/main" id="{4A438955-5DCE-4E7B-86F7-7B30D8E124CB}"/>
                </a:ext>
              </a:extLst>
            </p:cNvPr>
            <p:cNvSpPr/>
            <p:nvPr/>
          </p:nvSpPr>
          <p:spPr>
            <a:xfrm>
              <a:off x="1416000" y="2439000"/>
              <a:ext cx="3825000" cy="1575000"/>
            </a:xfrm>
            <a:prstGeom prst="round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0" name="Полилиния: фигура 69">
              <a:extLst>
                <a:ext uri="{FF2B5EF4-FFF2-40B4-BE49-F238E27FC236}">
                  <a16:creationId xmlns="" xmlns:a16="http://schemas.microsoft.com/office/drawing/2014/main" id="{99DBA439-0046-4343-8842-937315427D9C}"/>
                </a:ext>
              </a:extLst>
            </p:cNvPr>
            <p:cNvSpPr/>
            <p:nvPr/>
          </p:nvSpPr>
          <p:spPr>
            <a:xfrm>
              <a:off x="2181000" y="2304000"/>
              <a:ext cx="2295000" cy="270000"/>
            </a:xfrm>
            <a:custGeom>
              <a:avLst/>
              <a:gdLst>
                <a:gd name="connsiteX0" fmla="*/ 0 w 2295000"/>
                <a:gd name="connsiteY0" fmla="*/ 0 h 270000"/>
                <a:gd name="connsiteX1" fmla="*/ 45001 w 2295000"/>
                <a:gd name="connsiteY1" fmla="*/ 0 h 270000"/>
                <a:gd name="connsiteX2" fmla="*/ 2249999 w 2295000"/>
                <a:gd name="connsiteY2" fmla="*/ 0 h 270000"/>
                <a:gd name="connsiteX3" fmla="*/ 2295000 w 2295000"/>
                <a:gd name="connsiteY3" fmla="*/ 0 h 270000"/>
                <a:gd name="connsiteX4" fmla="*/ 2295000 w 2295000"/>
                <a:gd name="connsiteY4" fmla="*/ 45001 h 270000"/>
                <a:gd name="connsiteX5" fmla="*/ 2295000 w 2295000"/>
                <a:gd name="connsiteY5" fmla="*/ 90000 h 270000"/>
                <a:gd name="connsiteX6" fmla="*/ 2295000 w 2295000"/>
                <a:gd name="connsiteY6" fmla="*/ 224999 h 270000"/>
                <a:gd name="connsiteX7" fmla="*/ 2249999 w 2295000"/>
                <a:gd name="connsiteY7" fmla="*/ 270000 h 270000"/>
                <a:gd name="connsiteX8" fmla="*/ 45001 w 2295000"/>
                <a:gd name="connsiteY8" fmla="*/ 270000 h 270000"/>
                <a:gd name="connsiteX9" fmla="*/ 0 w 2295000"/>
                <a:gd name="connsiteY9" fmla="*/ 224999 h 270000"/>
                <a:gd name="connsiteX10" fmla="*/ 0 w 2295000"/>
                <a:gd name="connsiteY10" fmla="*/ 90000 h 270000"/>
                <a:gd name="connsiteX11" fmla="*/ 0 w 2295000"/>
                <a:gd name="connsiteY11" fmla="*/ 45001 h 27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95000" h="270000">
                  <a:moveTo>
                    <a:pt x="0" y="0"/>
                  </a:moveTo>
                  <a:lnTo>
                    <a:pt x="45001" y="0"/>
                  </a:lnTo>
                  <a:lnTo>
                    <a:pt x="2249999" y="0"/>
                  </a:lnTo>
                  <a:lnTo>
                    <a:pt x="2295000" y="0"/>
                  </a:lnTo>
                  <a:lnTo>
                    <a:pt x="2295000" y="45001"/>
                  </a:lnTo>
                  <a:lnTo>
                    <a:pt x="2295000" y="90000"/>
                  </a:lnTo>
                  <a:lnTo>
                    <a:pt x="2295000" y="224999"/>
                  </a:lnTo>
                  <a:cubicBezTo>
                    <a:pt x="2295000" y="249852"/>
                    <a:pt x="2274852" y="270000"/>
                    <a:pt x="2249999" y="270000"/>
                  </a:cubicBezTo>
                  <a:lnTo>
                    <a:pt x="45001" y="270000"/>
                  </a:lnTo>
                  <a:cubicBezTo>
                    <a:pt x="20148" y="270000"/>
                    <a:pt x="0" y="249852"/>
                    <a:pt x="0" y="224999"/>
                  </a:cubicBezTo>
                  <a:lnTo>
                    <a:pt x="0" y="90000"/>
                  </a:lnTo>
                  <a:lnTo>
                    <a:pt x="0" y="450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sp>
          <p:nvSpPr>
            <p:cNvPr id="71" name="Овал 70">
              <a:extLst>
                <a:ext uri="{FF2B5EF4-FFF2-40B4-BE49-F238E27FC236}">
                  <a16:creationId xmlns="" xmlns:a16="http://schemas.microsoft.com/office/drawing/2014/main" id="{99EEC515-331E-4BCC-B59D-316B66CF9386}"/>
                </a:ext>
              </a:extLst>
            </p:cNvPr>
            <p:cNvSpPr/>
            <p:nvPr/>
          </p:nvSpPr>
          <p:spPr>
            <a:xfrm>
              <a:off x="3036000" y="2146500"/>
              <a:ext cx="585000" cy="585000"/>
            </a:xfrm>
            <a:prstGeom prst="ellipse">
              <a:avLst/>
            </a:prstGeom>
            <a:solidFill>
              <a:schemeClr val="accent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2" name="Полилиния: фигура 71">
              <a:extLst>
                <a:ext uri="{FF2B5EF4-FFF2-40B4-BE49-F238E27FC236}">
                  <a16:creationId xmlns="" xmlns:a16="http://schemas.microsoft.com/office/drawing/2014/main" id="{95EDAC40-EE6B-435E-9E40-E36B1414E6BE}"/>
                </a:ext>
              </a:extLst>
            </p:cNvPr>
            <p:cNvSpPr/>
            <p:nvPr/>
          </p:nvSpPr>
          <p:spPr>
            <a:xfrm>
              <a:off x="1418944" y="3139271"/>
              <a:ext cx="3817425" cy="874728"/>
            </a:xfrm>
            <a:custGeom>
              <a:avLst/>
              <a:gdLst>
                <a:gd name="connsiteX0" fmla="*/ 281 w 3817425"/>
                <a:gd name="connsiteY0" fmla="*/ 0 h 874728"/>
                <a:gd name="connsiteX1" fmla="*/ 3817425 w 3817425"/>
                <a:gd name="connsiteY1" fmla="*/ 0 h 874728"/>
                <a:gd name="connsiteX2" fmla="*/ 3817425 w 3817425"/>
                <a:gd name="connsiteY2" fmla="*/ 561514 h 874728"/>
                <a:gd name="connsiteX3" fmla="*/ 3817425 w 3817425"/>
                <a:gd name="connsiteY3" fmla="*/ 565051 h 874728"/>
                <a:gd name="connsiteX4" fmla="*/ 3816711 w 3817425"/>
                <a:gd name="connsiteY4" fmla="*/ 565051 h 874728"/>
                <a:gd name="connsiteX5" fmla="*/ 3792811 w 3817425"/>
                <a:gd name="connsiteY5" fmla="*/ 683431 h 874728"/>
                <a:gd name="connsiteX6" fmla="*/ 3504211 w 3817425"/>
                <a:gd name="connsiteY6" fmla="*/ 874728 h 874728"/>
                <a:gd name="connsiteX7" fmla="*/ 3497773 w 3817425"/>
                <a:gd name="connsiteY7" fmla="*/ 874079 h 874728"/>
                <a:gd name="connsiteX8" fmla="*/ 319652 w 3817425"/>
                <a:gd name="connsiteY8" fmla="*/ 874079 h 874728"/>
                <a:gd name="connsiteX9" fmla="*/ 313214 w 3817425"/>
                <a:gd name="connsiteY9" fmla="*/ 874728 h 874728"/>
                <a:gd name="connsiteX10" fmla="*/ 24614 w 3817425"/>
                <a:gd name="connsiteY10" fmla="*/ 683431 h 874728"/>
                <a:gd name="connsiteX11" fmla="*/ 714 w 3817425"/>
                <a:gd name="connsiteY11" fmla="*/ 565051 h 874728"/>
                <a:gd name="connsiteX12" fmla="*/ 281 w 3817425"/>
                <a:gd name="connsiteY12" fmla="*/ 565051 h 874728"/>
                <a:gd name="connsiteX13" fmla="*/ 281 w 3817425"/>
                <a:gd name="connsiteY13" fmla="*/ 562907 h 874728"/>
                <a:gd name="connsiteX14" fmla="*/ 0 w 3817425"/>
                <a:gd name="connsiteY14" fmla="*/ 561514 h 874728"/>
                <a:gd name="connsiteX15" fmla="*/ 281 w 3817425"/>
                <a:gd name="connsiteY15" fmla="*/ 560121 h 874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17425" h="874728">
                  <a:moveTo>
                    <a:pt x="281" y="0"/>
                  </a:moveTo>
                  <a:lnTo>
                    <a:pt x="3817425" y="0"/>
                  </a:lnTo>
                  <a:lnTo>
                    <a:pt x="3817425" y="561514"/>
                  </a:lnTo>
                  <a:lnTo>
                    <a:pt x="3817425" y="565051"/>
                  </a:lnTo>
                  <a:lnTo>
                    <a:pt x="3816711" y="565051"/>
                  </a:lnTo>
                  <a:lnTo>
                    <a:pt x="3792811" y="683431"/>
                  </a:lnTo>
                  <a:cubicBezTo>
                    <a:pt x="3745263" y="795848"/>
                    <a:pt x="3633948" y="874728"/>
                    <a:pt x="3504211" y="874728"/>
                  </a:cubicBezTo>
                  <a:lnTo>
                    <a:pt x="3497773" y="874079"/>
                  </a:lnTo>
                  <a:lnTo>
                    <a:pt x="319652" y="874079"/>
                  </a:lnTo>
                  <a:lnTo>
                    <a:pt x="313214" y="874728"/>
                  </a:lnTo>
                  <a:cubicBezTo>
                    <a:pt x="183477" y="874728"/>
                    <a:pt x="72162" y="795848"/>
                    <a:pt x="24614" y="683431"/>
                  </a:cubicBezTo>
                  <a:lnTo>
                    <a:pt x="714" y="565051"/>
                  </a:lnTo>
                  <a:lnTo>
                    <a:pt x="281" y="565051"/>
                  </a:lnTo>
                  <a:lnTo>
                    <a:pt x="281" y="562907"/>
                  </a:lnTo>
                  <a:lnTo>
                    <a:pt x="0" y="561514"/>
                  </a:lnTo>
                  <a:lnTo>
                    <a:pt x="281" y="56012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73" name="Прямоугольник 72">
              <a:extLst>
                <a:ext uri="{FF2B5EF4-FFF2-40B4-BE49-F238E27FC236}">
                  <a16:creationId xmlns="" xmlns:a16="http://schemas.microsoft.com/office/drawing/2014/main" id="{CD2D854A-51D9-4498-9969-DB8E38FBDC0E}"/>
                </a:ext>
              </a:extLst>
            </p:cNvPr>
            <p:cNvSpPr/>
            <p:nvPr/>
          </p:nvSpPr>
          <p:spPr>
            <a:xfrm>
              <a:off x="1234105" y="3147492"/>
              <a:ext cx="4185000" cy="10465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4" name="Овал 73">
              <a:extLst>
                <a:ext uri="{FF2B5EF4-FFF2-40B4-BE49-F238E27FC236}">
                  <a16:creationId xmlns="" xmlns:a16="http://schemas.microsoft.com/office/drawing/2014/main" id="{A886E230-EE0D-49F6-9FBE-03B592FB3A49}"/>
                </a:ext>
              </a:extLst>
            </p:cNvPr>
            <p:cNvSpPr/>
            <p:nvPr/>
          </p:nvSpPr>
          <p:spPr>
            <a:xfrm>
              <a:off x="141613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Овал 74">
              <a:extLst>
                <a:ext uri="{FF2B5EF4-FFF2-40B4-BE49-F238E27FC236}">
                  <a16:creationId xmlns="" xmlns:a16="http://schemas.microsoft.com/office/drawing/2014/main" id="{F946DB5F-C11B-4DE7-BDDD-1D027E1B5480}"/>
                </a:ext>
              </a:extLst>
            </p:cNvPr>
            <p:cNvSpPr/>
            <p:nvPr/>
          </p:nvSpPr>
          <p:spPr>
            <a:xfrm>
              <a:off x="4582862" y="3358110"/>
              <a:ext cx="653507" cy="6535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76" name="Прямоугольник 75">
              <a:extLst>
                <a:ext uri="{FF2B5EF4-FFF2-40B4-BE49-F238E27FC236}">
                  <a16:creationId xmlns="" xmlns:a16="http://schemas.microsoft.com/office/drawing/2014/main" id="{A2ED4CCB-CAC6-43AD-BFE5-16F77B51A69A}"/>
                </a:ext>
              </a:extLst>
            </p:cNvPr>
            <p:cNvSpPr/>
            <p:nvPr/>
          </p:nvSpPr>
          <p:spPr>
            <a:xfrm>
              <a:off x="1735741" y="3358111"/>
              <a:ext cx="3187878" cy="653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7" name="Прямоугольник 76">
              <a:extLst>
                <a:ext uri="{FF2B5EF4-FFF2-40B4-BE49-F238E27FC236}">
                  <a16:creationId xmlns="" xmlns:a16="http://schemas.microsoft.com/office/drawing/2014/main" id="{981354A8-E072-4271-831A-47FC3E19011B}"/>
                </a:ext>
              </a:extLst>
            </p:cNvPr>
            <p:cNvSpPr/>
            <p:nvPr/>
          </p:nvSpPr>
          <p:spPr>
            <a:xfrm>
              <a:off x="1416843" y="3136889"/>
              <a:ext cx="3819525" cy="56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ru-RU" dirty="0"/>
            </a:p>
          </p:txBody>
        </p:sp>
        <p:sp>
          <p:nvSpPr>
            <p:cNvPr id="78" name="Полилиния: фигура 77">
              <a:extLst>
                <a:ext uri="{FF2B5EF4-FFF2-40B4-BE49-F238E27FC236}">
                  <a16:creationId xmlns="" xmlns:a16="http://schemas.microsoft.com/office/drawing/2014/main" id="{47B95A22-A1FE-47FC-8F9D-450CB659D9FD}"/>
                </a:ext>
              </a:extLst>
            </p:cNvPr>
            <p:cNvSpPr/>
            <p:nvPr/>
          </p:nvSpPr>
          <p:spPr>
            <a:xfrm>
              <a:off x="1416132" y="3139271"/>
              <a:ext cx="3820238" cy="874729"/>
            </a:xfrm>
            <a:custGeom>
              <a:avLst/>
              <a:gdLst>
                <a:gd name="connsiteX0" fmla="*/ 711 w 3820238"/>
                <a:gd name="connsiteY0" fmla="*/ 0 h 874729"/>
                <a:gd name="connsiteX1" fmla="*/ 3820236 w 3820238"/>
                <a:gd name="connsiteY1" fmla="*/ 0 h 874729"/>
                <a:gd name="connsiteX2" fmla="*/ 3820236 w 3820238"/>
                <a:gd name="connsiteY2" fmla="*/ 547965 h 874729"/>
                <a:gd name="connsiteX3" fmla="*/ 3820238 w 3820238"/>
                <a:gd name="connsiteY3" fmla="*/ 547975 h 874729"/>
                <a:gd name="connsiteX4" fmla="*/ 3820236 w 3820238"/>
                <a:gd name="connsiteY4" fmla="*/ 547985 h 874729"/>
                <a:gd name="connsiteX5" fmla="*/ 3820236 w 3820238"/>
                <a:gd name="connsiteY5" fmla="*/ 560728 h 874729"/>
                <a:gd name="connsiteX6" fmla="*/ 3817664 w 3820238"/>
                <a:gd name="connsiteY6" fmla="*/ 560728 h 874729"/>
                <a:gd name="connsiteX7" fmla="*/ 3794560 w 3820238"/>
                <a:gd name="connsiteY7" fmla="*/ 675162 h 874729"/>
                <a:gd name="connsiteX8" fmla="*/ 3559337 w 3820238"/>
                <a:gd name="connsiteY8" fmla="*/ 868091 h 874729"/>
                <a:gd name="connsiteX9" fmla="*/ 3507487 w 3820238"/>
                <a:gd name="connsiteY9" fmla="*/ 873317 h 874729"/>
                <a:gd name="connsiteX10" fmla="*/ 3507487 w 3820238"/>
                <a:gd name="connsiteY10" fmla="*/ 874729 h 874729"/>
                <a:gd name="connsiteX11" fmla="*/ 3493484 w 3820238"/>
                <a:gd name="connsiteY11" fmla="*/ 874729 h 874729"/>
                <a:gd name="connsiteX12" fmla="*/ 326754 w 3820238"/>
                <a:gd name="connsiteY12" fmla="*/ 874729 h 874729"/>
                <a:gd name="connsiteX13" fmla="*/ 319609 w 3820238"/>
                <a:gd name="connsiteY13" fmla="*/ 874729 h 874729"/>
                <a:gd name="connsiteX14" fmla="*/ 319609 w 3820238"/>
                <a:gd name="connsiteY14" fmla="*/ 874009 h 874729"/>
                <a:gd name="connsiteX15" fmla="*/ 260902 w 3820238"/>
                <a:gd name="connsiteY15" fmla="*/ 868091 h 874729"/>
                <a:gd name="connsiteX16" fmla="*/ 19827 w 3820238"/>
                <a:gd name="connsiteY16" fmla="*/ 660324 h 874729"/>
                <a:gd name="connsiteX17" fmla="*/ 2251 w 3820238"/>
                <a:gd name="connsiteY17" fmla="*/ 560728 h 874729"/>
                <a:gd name="connsiteX18" fmla="*/ 711 w 3820238"/>
                <a:gd name="connsiteY18" fmla="*/ 560728 h 874729"/>
                <a:gd name="connsiteX19" fmla="*/ 711 w 3820238"/>
                <a:gd name="connsiteY19" fmla="*/ 552004 h 874729"/>
                <a:gd name="connsiteX20" fmla="*/ 0 w 3820238"/>
                <a:gd name="connsiteY20" fmla="*/ 547975 h 874729"/>
                <a:gd name="connsiteX21" fmla="*/ 711 w 3820238"/>
                <a:gd name="connsiteY21" fmla="*/ 543946 h 87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20238" h="874729">
                  <a:moveTo>
                    <a:pt x="711" y="0"/>
                  </a:moveTo>
                  <a:lnTo>
                    <a:pt x="3820236" y="0"/>
                  </a:lnTo>
                  <a:lnTo>
                    <a:pt x="3820236" y="547965"/>
                  </a:lnTo>
                  <a:lnTo>
                    <a:pt x="3820238" y="547975"/>
                  </a:lnTo>
                  <a:lnTo>
                    <a:pt x="3820236" y="547985"/>
                  </a:lnTo>
                  <a:lnTo>
                    <a:pt x="3820236" y="560728"/>
                  </a:lnTo>
                  <a:lnTo>
                    <a:pt x="3817664" y="560728"/>
                  </a:lnTo>
                  <a:lnTo>
                    <a:pt x="3794560" y="675162"/>
                  </a:lnTo>
                  <a:cubicBezTo>
                    <a:pt x="3753224" y="772893"/>
                    <a:pt x="3665691" y="846327"/>
                    <a:pt x="3559337" y="868091"/>
                  </a:cubicBezTo>
                  <a:lnTo>
                    <a:pt x="3507487" y="873317"/>
                  </a:lnTo>
                  <a:lnTo>
                    <a:pt x="3507487" y="874729"/>
                  </a:lnTo>
                  <a:lnTo>
                    <a:pt x="3493484" y="874729"/>
                  </a:lnTo>
                  <a:lnTo>
                    <a:pt x="326754" y="874729"/>
                  </a:lnTo>
                  <a:lnTo>
                    <a:pt x="319609" y="874729"/>
                  </a:lnTo>
                  <a:lnTo>
                    <a:pt x="319609" y="874009"/>
                  </a:lnTo>
                  <a:lnTo>
                    <a:pt x="260902" y="868091"/>
                  </a:lnTo>
                  <a:cubicBezTo>
                    <a:pt x="149230" y="845239"/>
                    <a:pt x="58308" y="765420"/>
                    <a:pt x="19827" y="660324"/>
                  </a:cubicBezTo>
                  <a:lnTo>
                    <a:pt x="2251" y="560728"/>
                  </a:lnTo>
                  <a:lnTo>
                    <a:pt x="711" y="560728"/>
                  </a:lnTo>
                  <a:lnTo>
                    <a:pt x="711" y="552004"/>
                  </a:lnTo>
                  <a:lnTo>
                    <a:pt x="0" y="547975"/>
                  </a:lnTo>
                  <a:lnTo>
                    <a:pt x="711" y="54394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pic>
        <p:nvPicPr>
          <p:cNvPr id="79" name="Рисунок 78">
            <a:extLst>
              <a:ext uri="{FF2B5EF4-FFF2-40B4-BE49-F238E27FC236}">
                <a16:creationId xmlns="" xmlns:a16="http://schemas.microsoft.com/office/drawing/2014/main" id="{963FD29C-1848-4B6B-874B-CA3FB96BF99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p:blipFill>
        <p:spPr>
          <a:xfrm>
            <a:off x="9048101" y="4307289"/>
            <a:ext cx="360000" cy="360000"/>
          </a:xfrm>
          <a:prstGeom prst="rect">
            <a:avLst/>
          </a:prstGeom>
        </p:spPr>
      </p:pic>
      <p:sp>
        <p:nvSpPr>
          <p:cNvPr id="80" name="Прямоугольник 79">
            <a:extLst>
              <a:ext uri="{FF2B5EF4-FFF2-40B4-BE49-F238E27FC236}">
                <a16:creationId xmlns="" xmlns:a16="http://schemas.microsoft.com/office/drawing/2014/main" id="{F63135D5-9E97-4026-B58E-BF3AA7F705EE}"/>
              </a:ext>
            </a:extLst>
          </p:cNvPr>
          <p:cNvSpPr/>
          <p:nvPr/>
        </p:nvSpPr>
        <p:spPr>
          <a:xfrm>
            <a:off x="1570109" y="5138958"/>
            <a:ext cx="3512284" cy="923330"/>
          </a:xfrm>
          <a:prstGeom prst="rect">
            <a:avLst/>
          </a:prstGeom>
        </p:spPr>
        <p:txBody>
          <a:bodyPr wrap="square">
            <a:spAutoFit/>
          </a:bodyPr>
          <a:lstStyle/>
          <a:p>
            <a:pPr algn="ctr"/>
            <a:r>
              <a:rPr lang="de-DE" dirty="0">
                <a:solidFill>
                  <a:schemeClr val="tx2"/>
                </a:solidFill>
              </a:rPr>
              <a:t>Man kann auch Querlesen oder Überfliegen sagen. Es dient dazu, einen Überblick zu </a:t>
            </a:r>
            <a:r>
              <a:rPr lang="de-DE" dirty="0" smtClean="0">
                <a:solidFill>
                  <a:schemeClr val="tx2"/>
                </a:solidFill>
              </a:rPr>
              <a:t>gewinnen</a:t>
            </a:r>
            <a:r>
              <a:rPr lang="en-US" dirty="0" smtClean="0">
                <a:solidFill>
                  <a:schemeClr val="tx2"/>
                </a:solidFill>
              </a:rPr>
              <a:t>.</a:t>
            </a:r>
            <a:endParaRPr lang="ru-RU" dirty="0">
              <a:solidFill>
                <a:schemeClr val="tx2"/>
              </a:solidFill>
            </a:endParaRPr>
          </a:p>
        </p:txBody>
      </p:sp>
      <p:sp>
        <p:nvSpPr>
          <p:cNvPr id="81" name="Прямоугольник 80">
            <a:extLst>
              <a:ext uri="{FF2B5EF4-FFF2-40B4-BE49-F238E27FC236}">
                <a16:creationId xmlns="" xmlns:a16="http://schemas.microsoft.com/office/drawing/2014/main" id="{FF7DEF9C-FE31-4FCB-84CF-921B3A7E5566}"/>
              </a:ext>
            </a:extLst>
          </p:cNvPr>
          <p:cNvSpPr/>
          <p:nvPr/>
        </p:nvSpPr>
        <p:spPr>
          <a:xfrm>
            <a:off x="2181001" y="4828830"/>
            <a:ext cx="2655000" cy="369332"/>
          </a:xfrm>
          <a:prstGeom prst="rect">
            <a:avLst/>
          </a:prstGeom>
        </p:spPr>
        <p:txBody>
          <a:bodyPr wrap="square">
            <a:spAutoFit/>
          </a:bodyPr>
          <a:lstStyle/>
          <a:p>
            <a:pPr algn="ctr"/>
            <a:r>
              <a:rPr lang="de-DE" b="1" dirty="0" smtClean="0">
                <a:solidFill>
                  <a:schemeClr val="accent1"/>
                </a:solidFill>
                <a:latin typeface="Arial" pitchFamily="34" charset="0"/>
                <a:cs typeface="Arial" pitchFamily="34" charset="0"/>
              </a:rPr>
              <a:t>Kursorisches</a:t>
            </a:r>
            <a:r>
              <a:rPr lang="de-DE" b="1" dirty="0" smtClean="0">
                <a:latin typeface="Arial" pitchFamily="34" charset="0"/>
                <a:cs typeface="Arial" pitchFamily="34" charset="0"/>
              </a:rPr>
              <a:t> </a:t>
            </a:r>
            <a:r>
              <a:rPr lang="de-DE" b="1" dirty="0" smtClean="0">
                <a:solidFill>
                  <a:schemeClr val="accent1"/>
                </a:solidFill>
                <a:latin typeface="Arial" pitchFamily="34" charset="0"/>
                <a:cs typeface="Arial" pitchFamily="34" charset="0"/>
              </a:rPr>
              <a:t>Lesen</a:t>
            </a:r>
            <a:endParaRPr lang="ru-RU" b="1" dirty="0">
              <a:solidFill>
                <a:schemeClr val="accent1"/>
              </a:solidFill>
              <a:latin typeface="Arial" pitchFamily="34" charset="0"/>
              <a:cs typeface="Arial" pitchFamily="34" charset="0"/>
            </a:endParaRPr>
          </a:p>
        </p:txBody>
      </p:sp>
      <p:sp>
        <p:nvSpPr>
          <p:cNvPr id="82" name="Прямоугольник 81">
            <a:extLst>
              <a:ext uri="{FF2B5EF4-FFF2-40B4-BE49-F238E27FC236}">
                <a16:creationId xmlns="" xmlns:a16="http://schemas.microsoft.com/office/drawing/2014/main" id="{E6B995D1-BF2F-4B1D-91C2-7BF355D37D6E}"/>
              </a:ext>
            </a:extLst>
          </p:cNvPr>
          <p:cNvSpPr/>
          <p:nvPr/>
        </p:nvSpPr>
        <p:spPr>
          <a:xfrm>
            <a:off x="7500233" y="5125362"/>
            <a:ext cx="3512284" cy="923330"/>
          </a:xfrm>
          <a:prstGeom prst="rect">
            <a:avLst/>
          </a:prstGeom>
        </p:spPr>
        <p:txBody>
          <a:bodyPr wrap="square">
            <a:spAutoFit/>
          </a:bodyPr>
          <a:lstStyle/>
          <a:p>
            <a:pPr algn="ctr"/>
            <a:r>
              <a:rPr lang="de-DE" dirty="0">
                <a:solidFill>
                  <a:schemeClr val="tx2"/>
                </a:solidFill>
              </a:rPr>
              <a:t>Man versucht, schnell nur bestimmte Informationen zu </a:t>
            </a:r>
            <a:r>
              <a:rPr lang="de-DE" dirty="0" smtClean="0">
                <a:solidFill>
                  <a:schemeClr val="tx2"/>
                </a:solidFill>
              </a:rPr>
              <a:t>finden</a:t>
            </a:r>
            <a:r>
              <a:rPr lang="en-US" dirty="0" smtClean="0">
                <a:solidFill>
                  <a:schemeClr val="tx2"/>
                </a:solidFill>
              </a:rPr>
              <a:t>.</a:t>
            </a:r>
            <a:endParaRPr lang="ru-RU" dirty="0">
              <a:solidFill>
                <a:schemeClr val="tx2"/>
              </a:solidFill>
            </a:endParaRPr>
          </a:p>
        </p:txBody>
      </p:sp>
      <p:sp>
        <p:nvSpPr>
          <p:cNvPr id="83" name="Прямоугольник 82">
            <a:extLst>
              <a:ext uri="{FF2B5EF4-FFF2-40B4-BE49-F238E27FC236}">
                <a16:creationId xmlns="" xmlns:a16="http://schemas.microsoft.com/office/drawing/2014/main" id="{A7F597D8-AA46-4AAF-9DBE-9B8E20581F69}"/>
              </a:ext>
            </a:extLst>
          </p:cNvPr>
          <p:cNvSpPr/>
          <p:nvPr/>
        </p:nvSpPr>
        <p:spPr>
          <a:xfrm>
            <a:off x="7936118" y="4815234"/>
            <a:ext cx="2659881" cy="369332"/>
          </a:xfrm>
          <a:prstGeom prst="rect">
            <a:avLst/>
          </a:prstGeom>
        </p:spPr>
        <p:txBody>
          <a:bodyPr wrap="square">
            <a:spAutoFit/>
          </a:bodyPr>
          <a:lstStyle/>
          <a:p>
            <a:pPr algn="ctr"/>
            <a:r>
              <a:rPr lang="de-DE" b="1" dirty="0" smtClean="0">
                <a:solidFill>
                  <a:schemeClr val="accent1"/>
                </a:solidFill>
                <a:latin typeface="Arial" pitchFamily="34" charset="0"/>
                <a:cs typeface="Arial" pitchFamily="34" charset="0"/>
              </a:rPr>
              <a:t>Selektives</a:t>
            </a:r>
            <a:r>
              <a:rPr lang="de-DE" b="1" dirty="0" smtClean="0">
                <a:latin typeface="Arial" pitchFamily="34" charset="0"/>
                <a:cs typeface="Arial" pitchFamily="34" charset="0"/>
              </a:rPr>
              <a:t> </a:t>
            </a:r>
            <a:r>
              <a:rPr lang="de-DE" b="1" dirty="0" smtClean="0">
                <a:solidFill>
                  <a:schemeClr val="accent1"/>
                </a:solidFill>
                <a:latin typeface="Arial" pitchFamily="34" charset="0"/>
                <a:cs typeface="Arial" pitchFamily="34" charset="0"/>
              </a:rPr>
              <a:t>Lesen</a:t>
            </a:r>
            <a:endParaRPr lang="ru-RU" b="1" dirty="0">
              <a:solidFill>
                <a:schemeClr val="accent1"/>
              </a:solidFill>
              <a:latin typeface="Arial" pitchFamily="34" charset="0"/>
              <a:cs typeface="Arial" pitchFamily="34" charset="0"/>
            </a:endParaRPr>
          </a:p>
        </p:txBody>
      </p:sp>
    </p:spTree>
    <p:extLst>
      <p:ext uri="{BB962C8B-B14F-4D97-AF65-F5344CB8AC3E}">
        <p14:creationId xmlns:p14="http://schemas.microsoft.com/office/powerpoint/2010/main" val="857809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sz="3200" dirty="0" smtClean="0">
                <a:latin typeface="Arial" pitchFamily="34" charset="0"/>
                <a:cs typeface="Arial" pitchFamily="34" charset="0"/>
              </a:rPr>
              <a:t>Wie funktioniert das</a:t>
            </a:r>
            <a:r>
              <a:rPr lang="de-DE" sz="3200" dirty="0" smtClean="0">
                <a:latin typeface="Arial" pitchFamily="34" charset="0"/>
                <a:cs typeface="Arial" pitchFamily="34" charset="0"/>
              </a:rPr>
              <a:t>?                                                 </a:t>
            </a:r>
            <a:r>
              <a:rPr lang="de-DE" sz="2000" dirty="0" smtClean="0">
                <a:latin typeface="Arial" pitchFamily="34" charset="0"/>
                <a:cs typeface="Arial" pitchFamily="34" charset="0"/>
              </a:rPr>
              <a:t>3</a:t>
            </a:r>
            <a:endParaRPr lang="uk-UA" sz="2000" dirty="0">
              <a:latin typeface="Arial" pitchFamily="34" charset="0"/>
              <a:cs typeface="Arial" pitchFamily="34" charset="0"/>
            </a:endParaRPr>
          </a:p>
        </p:txBody>
      </p:sp>
      <p:sp>
        <p:nvSpPr>
          <p:cNvPr id="3" name="Объект 2"/>
          <p:cNvSpPr>
            <a:spLocks noGrp="1"/>
          </p:cNvSpPr>
          <p:nvPr>
            <p:ph idx="1"/>
          </p:nvPr>
        </p:nvSpPr>
        <p:spPr>
          <a:xfrm>
            <a:off x="786000" y="2034000"/>
            <a:ext cx="11190600" cy="4097963"/>
          </a:xfrm>
        </p:spPr>
        <p:txBody>
          <a:bodyPr/>
          <a:lstStyle/>
          <a:p>
            <a:pPr marL="514350" indent="-514350">
              <a:buFont typeface="+mj-lt"/>
              <a:buAutoNum type="arabicPeriod"/>
            </a:pPr>
            <a:r>
              <a:rPr lang="de-DE" sz="3200" b="1" dirty="0" smtClean="0"/>
              <a:t>Situationen</a:t>
            </a:r>
            <a:r>
              <a:rPr lang="de-DE" sz="3200" dirty="0" smtClean="0"/>
              <a:t>                Detailliertes Lesen                Stichwörter</a:t>
            </a:r>
          </a:p>
          <a:p>
            <a:pPr marL="514350" indent="-514350">
              <a:buFont typeface="+mj-lt"/>
              <a:buAutoNum type="arabicPeriod"/>
            </a:pPr>
            <a:endParaRPr lang="de-DE" dirty="0" smtClean="0"/>
          </a:p>
          <a:p>
            <a:pPr marL="514350" indent="-514350">
              <a:buFont typeface="+mj-lt"/>
              <a:buAutoNum type="arabicPeriod"/>
            </a:pPr>
            <a:r>
              <a:rPr lang="de-DE" dirty="0" smtClean="0"/>
              <a:t> </a:t>
            </a:r>
            <a:r>
              <a:rPr lang="de-DE" sz="3200" b="1" dirty="0" smtClean="0"/>
              <a:t>Anzeigen</a:t>
            </a:r>
            <a:r>
              <a:rPr lang="de-DE" sz="3200" dirty="0" smtClean="0"/>
              <a:t>               </a:t>
            </a:r>
            <a:r>
              <a:rPr lang="de-DE" sz="3200" dirty="0" smtClean="0">
                <a:solidFill>
                  <a:srgbClr val="242852"/>
                </a:solidFill>
              </a:rPr>
              <a:t>Detailliertes </a:t>
            </a:r>
            <a:r>
              <a:rPr lang="de-DE" sz="3200" dirty="0">
                <a:solidFill>
                  <a:srgbClr val="242852"/>
                </a:solidFill>
              </a:rPr>
              <a:t>Lesen </a:t>
            </a:r>
            <a:r>
              <a:rPr lang="de-DE" sz="3200" dirty="0" smtClean="0">
                <a:solidFill>
                  <a:srgbClr val="242852"/>
                </a:solidFill>
              </a:rPr>
              <a:t>                  Bezugswörter</a:t>
            </a:r>
          </a:p>
          <a:p>
            <a:pPr marL="514350" indent="-514350">
              <a:buFont typeface="+mj-lt"/>
              <a:buAutoNum type="arabicPeriod"/>
            </a:pPr>
            <a:endParaRPr lang="de-DE" sz="3200" dirty="0" smtClean="0">
              <a:solidFill>
                <a:srgbClr val="242852"/>
              </a:solidFill>
            </a:endParaRPr>
          </a:p>
          <a:p>
            <a:pPr marL="514350" indent="-514350">
              <a:buFont typeface="+mj-lt"/>
              <a:buAutoNum type="arabicPeriod"/>
            </a:pPr>
            <a:r>
              <a:rPr lang="de-DE" sz="3200" dirty="0" smtClean="0">
                <a:solidFill>
                  <a:srgbClr val="242852"/>
                </a:solidFill>
              </a:rPr>
              <a:t> Vergleichen                </a:t>
            </a:r>
            <a:r>
              <a:rPr lang="de-DE" sz="3200" b="1" dirty="0" smtClean="0">
                <a:solidFill>
                  <a:srgbClr val="242852"/>
                </a:solidFill>
              </a:rPr>
              <a:t>Antworten</a:t>
            </a:r>
            <a:r>
              <a:rPr lang="de-DE" sz="3200" dirty="0" smtClean="0">
                <a:solidFill>
                  <a:srgbClr val="242852"/>
                </a:solidFill>
              </a:rPr>
              <a:t> </a:t>
            </a:r>
            <a:endParaRPr lang="uk-UA" sz="3200" dirty="0"/>
          </a:p>
        </p:txBody>
      </p:sp>
      <p:sp>
        <p:nvSpPr>
          <p:cNvPr id="4" name="Стрелка вправо 3"/>
          <p:cNvSpPr/>
          <p:nvPr/>
        </p:nvSpPr>
        <p:spPr>
          <a:xfrm>
            <a:off x="3552717" y="2187906"/>
            <a:ext cx="978408" cy="27000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uk-UA"/>
          </a:p>
        </p:txBody>
      </p:sp>
      <p:sp>
        <p:nvSpPr>
          <p:cNvPr id="6" name="Улыбающееся лицо 5"/>
          <p:cNvSpPr/>
          <p:nvPr/>
        </p:nvSpPr>
        <p:spPr>
          <a:xfrm>
            <a:off x="6928141" y="4060444"/>
            <a:ext cx="914400" cy="914400"/>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uk-UA"/>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5171" y="2172156"/>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1182" y="3275957"/>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1000" y="3275957"/>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4894" y="4374769"/>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320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A3D8FF0-30C2-49C2-B43E-5FA1B956C926}"/>
              </a:ext>
            </a:extLst>
          </p:cNvPr>
          <p:cNvSpPr>
            <a:spLocks noGrp="1"/>
          </p:cNvSpPr>
          <p:nvPr>
            <p:ph type="title"/>
          </p:nvPr>
        </p:nvSpPr>
        <p:spPr/>
        <p:txBody>
          <a:bodyPr>
            <a:normAutofit/>
          </a:bodyPr>
          <a:lstStyle/>
          <a:p>
            <a:r>
              <a:rPr lang="de-DE" sz="1800" dirty="0" smtClean="0">
                <a:latin typeface="Arial" pitchFamily="34" charset="0"/>
                <a:cs typeface="Arial" pitchFamily="34" charset="0"/>
              </a:rPr>
              <a:t>Lesen</a:t>
            </a:r>
            <a:br>
              <a:rPr lang="de-DE" sz="1800" dirty="0" smtClean="0">
                <a:latin typeface="Arial" pitchFamily="34" charset="0"/>
                <a:cs typeface="Arial" pitchFamily="34" charset="0"/>
              </a:rPr>
            </a:br>
            <a:r>
              <a:rPr lang="de-DE" sz="1800" dirty="0" smtClean="0">
                <a:latin typeface="Arial" pitchFamily="34" charset="0"/>
                <a:cs typeface="Arial" pitchFamily="34" charset="0"/>
              </a:rPr>
              <a:t>Aufgabe </a:t>
            </a:r>
            <a:r>
              <a:rPr lang="de-DE" sz="1800" dirty="0">
                <a:latin typeface="Arial" pitchFamily="34" charset="0"/>
                <a:cs typeface="Arial" pitchFamily="34" charset="0"/>
              </a:rPr>
              <a:t>1. Lesen Sie die Situationen (1, 2, 3) und dann die Anzeigen (A, B, C, </a:t>
            </a:r>
            <a:r>
              <a:rPr lang="de-DE" sz="1800" dirty="0" smtClean="0">
                <a:latin typeface="Arial" pitchFamily="34" charset="0"/>
                <a:cs typeface="Arial" pitchFamily="34" charset="0"/>
              </a:rPr>
              <a:t>D). </a:t>
            </a:r>
            <a:r>
              <a:rPr lang="de-DE" sz="1800" dirty="0">
                <a:latin typeface="Arial" pitchFamily="34" charset="0"/>
                <a:cs typeface="Arial" pitchFamily="34" charset="0"/>
              </a:rPr>
              <a:t>Welche Anzeige passt zu welcher Situation? Sie können jede Anzeige nur einmal verwenden. </a:t>
            </a:r>
            <a:r>
              <a:rPr lang="uk-UA" sz="1800" dirty="0" smtClean="0">
                <a:latin typeface="Arial" pitchFamily="34" charset="0"/>
                <a:cs typeface="Arial" pitchFamily="34" charset="0"/>
              </a:rPr>
              <a:t>           </a:t>
            </a:r>
            <a:r>
              <a:rPr lang="de-DE" sz="1800" dirty="0" smtClean="0">
                <a:latin typeface="Arial" pitchFamily="34" charset="0"/>
                <a:cs typeface="Arial" pitchFamily="34" charset="0"/>
              </a:rPr>
              <a:t>4</a:t>
            </a:r>
            <a:r>
              <a:rPr lang="uk-UA" sz="1800" dirty="0" smtClean="0">
                <a:latin typeface="Arial" pitchFamily="34" charset="0"/>
                <a:cs typeface="Arial" pitchFamily="34" charset="0"/>
              </a:rPr>
              <a:t>   </a:t>
            </a:r>
            <a:endParaRPr lang="ru-RU" sz="1800" dirty="0">
              <a:latin typeface="Arial" pitchFamily="34" charset="0"/>
              <a:cs typeface="Arial" pitchFamily="34" charset="0"/>
            </a:endParaRPr>
          </a:p>
        </p:txBody>
      </p:sp>
      <p:sp>
        <p:nvSpPr>
          <p:cNvPr id="3" name="Объект 2">
            <a:extLst>
              <a:ext uri="{FF2B5EF4-FFF2-40B4-BE49-F238E27FC236}">
                <a16:creationId xmlns="" xmlns:a16="http://schemas.microsoft.com/office/drawing/2014/main" id="{E78A402B-EC8F-4913-9E37-C2F778C4FF01}"/>
              </a:ext>
            </a:extLst>
          </p:cNvPr>
          <p:cNvSpPr>
            <a:spLocks noGrp="1"/>
          </p:cNvSpPr>
          <p:nvPr>
            <p:ph idx="1"/>
          </p:nvPr>
        </p:nvSpPr>
        <p:spPr>
          <a:xfrm>
            <a:off x="606000" y="2034000"/>
            <a:ext cx="11370600" cy="4097963"/>
          </a:xfrm>
        </p:spPr>
        <p:txBody>
          <a:bodyPr>
            <a:normAutofit fontScale="85000" lnSpcReduction="10000"/>
          </a:bodyPr>
          <a:lstStyle/>
          <a:p>
            <a:pPr marL="0" indent="0" algn="just">
              <a:lnSpc>
                <a:spcPct val="115000"/>
              </a:lnSpc>
              <a:spcAft>
                <a:spcPts val="0"/>
              </a:spcAft>
              <a:buNone/>
            </a:pPr>
            <a:r>
              <a:rPr lang="de-DE" dirty="0" smtClean="0">
                <a:ea typeface="Calibri"/>
                <a:cs typeface="Times New Roman"/>
              </a:rPr>
              <a:t>1. </a:t>
            </a:r>
            <a:r>
              <a:rPr lang="de-DE" dirty="0" smtClean="0">
                <a:solidFill>
                  <a:srgbClr val="00B050"/>
                </a:solidFill>
                <a:ea typeface="Calibri"/>
                <a:cs typeface="Times New Roman"/>
              </a:rPr>
              <a:t>Herr </a:t>
            </a:r>
            <a:r>
              <a:rPr lang="de-DE" dirty="0">
                <a:ea typeface="Calibri"/>
                <a:cs typeface="Times New Roman"/>
              </a:rPr>
              <a:t>Schmidt</a:t>
            </a:r>
            <a:r>
              <a:rPr lang="de-DE" dirty="0">
                <a:solidFill>
                  <a:srgbClr val="00B050"/>
                </a:solidFill>
                <a:ea typeface="Calibri"/>
                <a:cs typeface="Times New Roman"/>
              </a:rPr>
              <a:t> </a:t>
            </a:r>
            <a:r>
              <a:rPr lang="de-DE" dirty="0">
                <a:ea typeface="Calibri"/>
                <a:cs typeface="Times New Roman"/>
              </a:rPr>
              <a:t>möchte ihren </a:t>
            </a:r>
            <a:r>
              <a:rPr lang="de-DE" dirty="0">
                <a:solidFill>
                  <a:srgbClr val="00B050"/>
                </a:solidFill>
                <a:ea typeface="Calibri"/>
                <a:cs typeface="Times New Roman"/>
              </a:rPr>
              <a:t>60. Geburtstag </a:t>
            </a:r>
            <a:r>
              <a:rPr lang="de-DE" dirty="0">
                <a:ea typeface="Calibri"/>
                <a:cs typeface="Times New Roman"/>
              </a:rPr>
              <a:t>mit Verwandten und Bekannten außerhalb seines Hauses, aber in einer </a:t>
            </a:r>
            <a:r>
              <a:rPr lang="de-DE" dirty="0">
                <a:solidFill>
                  <a:srgbClr val="00B050"/>
                </a:solidFill>
                <a:ea typeface="Calibri"/>
                <a:cs typeface="Times New Roman"/>
              </a:rPr>
              <a:t>gemütlichen Atmosphäre in der Natur </a:t>
            </a:r>
            <a:r>
              <a:rPr lang="de-DE" dirty="0">
                <a:ea typeface="Calibri"/>
                <a:cs typeface="Times New Roman"/>
              </a:rPr>
              <a:t>feiern.</a:t>
            </a:r>
            <a:endParaRPr lang="ru-RU" sz="2000" dirty="0">
              <a:ea typeface="Calibri"/>
              <a:cs typeface="Times New Roman"/>
            </a:endParaRPr>
          </a:p>
          <a:p>
            <a:pPr marL="0" indent="0" algn="just">
              <a:lnSpc>
                <a:spcPct val="115000"/>
              </a:lnSpc>
              <a:spcAft>
                <a:spcPts val="0"/>
              </a:spcAft>
              <a:buNone/>
            </a:pPr>
            <a:endParaRPr lang="ru-RU" sz="2000" dirty="0">
              <a:ea typeface="Calibri"/>
              <a:cs typeface="Times New Roman"/>
            </a:endParaRPr>
          </a:p>
          <a:p>
            <a:pPr marL="0" indent="0" algn="just">
              <a:lnSpc>
                <a:spcPct val="115000"/>
              </a:lnSpc>
              <a:spcAft>
                <a:spcPts val="0"/>
              </a:spcAft>
              <a:buNone/>
            </a:pPr>
            <a:r>
              <a:rPr lang="de-DE" dirty="0">
                <a:ea typeface="Calibri"/>
                <a:cs typeface="Times New Roman"/>
              </a:rPr>
              <a:t>2. </a:t>
            </a:r>
            <a:r>
              <a:rPr lang="de-DE" dirty="0">
                <a:solidFill>
                  <a:srgbClr val="00B050"/>
                </a:solidFill>
                <a:ea typeface="Calibri"/>
                <a:cs typeface="Times New Roman"/>
              </a:rPr>
              <a:t>Frau </a:t>
            </a:r>
            <a:r>
              <a:rPr lang="de-DE" dirty="0">
                <a:ea typeface="Calibri"/>
                <a:cs typeface="Times New Roman"/>
              </a:rPr>
              <a:t>Stolz</a:t>
            </a:r>
            <a:r>
              <a:rPr lang="de-DE" dirty="0">
                <a:solidFill>
                  <a:srgbClr val="00B050"/>
                </a:solidFill>
                <a:ea typeface="Calibri"/>
                <a:cs typeface="Times New Roman"/>
              </a:rPr>
              <a:t> </a:t>
            </a:r>
            <a:r>
              <a:rPr lang="de-DE" dirty="0">
                <a:ea typeface="Calibri"/>
                <a:cs typeface="Times New Roman"/>
              </a:rPr>
              <a:t>möchte sich nach der </a:t>
            </a:r>
            <a:r>
              <a:rPr lang="de-DE" dirty="0">
                <a:solidFill>
                  <a:srgbClr val="00B050"/>
                </a:solidFill>
                <a:ea typeface="Calibri"/>
                <a:cs typeface="Times New Roman"/>
              </a:rPr>
              <a:t>stressigen Arbeitswoche </a:t>
            </a:r>
            <a:r>
              <a:rPr lang="de-DE" dirty="0">
                <a:ea typeface="Calibri"/>
                <a:cs typeface="Times New Roman"/>
              </a:rPr>
              <a:t>gut </a:t>
            </a:r>
            <a:r>
              <a:rPr lang="de-DE" dirty="0">
                <a:solidFill>
                  <a:srgbClr val="00B050"/>
                </a:solidFill>
                <a:ea typeface="Calibri"/>
                <a:cs typeface="Times New Roman"/>
              </a:rPr>
              <a:t>erholen</a:t>
            </a:r>
            <a:r>
              <a:rPr lang="de-DE" dirty="0">
                <a:ea typeface="Calibri"/>
                <a:cs typeface="Times New Roman"/>
              </a:rPr>
              <a:t>. Sie träumt von einem </a:t>
            </a:r>
            <a:r>
              <a:rPr lang="de-DE" dirty="0">
                <a:solidFill>
                  <a:srgbClr val="00B050"/>
                </a:solidFill>
                <a:ea typeface="Calibri"/>
                <a:cs typeface="Times New Roman"/>
              </a:rPr>
              <a:t>Wochenende im Grünen</a:t>
            </a:r>
            <a:r>
              <a:rPr lang="de-DE" dirty="0">
                <a:ea typeface="Calibri"/>
                <a:cs typeface="Times New Roman"/>
              </a:rPr>
              <a:t>, wo es </a:t>
            </a:r>
            <a:r>
              <a:rPr lang="de-DE" dirty="0">
                <a:solidFill>
                  <a:srgbClr val="00B050"/>
                </a:solidFill>
                <a:ea typeface="Calibri"/>
                <a:cs typeface="Times New Roman"/>
              </a:rPr>
              <a:t>wenig Menschen</a:t>
            </a:r>
            <a:r>
              <a:rPr lang="de-DE" dirty="0">
                <a:ea typeface="Calibri"/>
                <a:cs typeface="Times New Roman"/>
              </a:rPr>
              <a:t> gibt.</a:t>
            </a:r>
            <a:endParaRPr lang="ru-RU" sz="2000" dirty="0">
              <a:ea typeface="Calibri"/>
              <a:cs typeface="Times New Roman"/>
            </a:endParaRPr>
          </a:p>
          <a:p>
            <a:pPr marL="0" indent="0" algn="just">
              <a:lnSpc>
                <a:spcPct val="115000"/>
              </a:lnSpc>
              <a:spcAft>
                <a:spcPts val="0"/>
              </a:spcAft>
              <a:buNone/>
            </a:pPr>
            <a:endParaRPr lang="ru-RU" sz="2000" dirty="0">
              <a:ea typeface="Calibri"/>
              <a:cs typeface="Times New Roman"/>
            </a:endParaRPr>
          </a:p>
          <a:p>
            <a:pPr marL="0" indent="0" algn="just">
              <a:lnSpc>
                <a:spcPct val="115000"/>
              </a:lnSpc>
              <a:spcAft>
                <a:spcPts val="0"/>
              </a:spcAft>
              <a:buNone/>
            </a:pPr>
            <a:r>
              <a:rPr lang="de-DE" dirty="0">
                <a:ea typeface="Calibri"/>
                <a:cs typeface="Times New Roman"/>
              </a:rPr>
              <a:t>3. </a:t>
            </a:r>
            <a:r>
              <a:rPr lang="de-DE" dirty="0">
                <a:solidFill>
                  <a:srgbClr val="00B050"/>
                </a:solidFill>
                <a:ea typeface="Calibri"/>
                <a:cs typeface="Times New Roman"/>
              </a:rPr>
              <a:t>Familie </a:t>
            </a:r>
            <a:r>
              <a:rPr lang="de-DE" dirty="0">
                <a:ea typeface="Calibri"/>
                <a:cs typeface="Times New Roman"/>
              </a:rPr>
              <a:t>Hirsch</a:t>
            </a:r>
            <a:r>
              <a:rPr lang="de-DE" dirty="0">
                <a:solidFill>
                  <a:srgbClr val="00B050"/>
                </a:solidFill>
                <a:ea typeface="Calibri"/>
                <a:cs typeface="Times New Roman"/>
              </a:rPr>
              <a:t> </a:t>
            </a:r>
            <a:r>
              <a:rPr lang="de-DE" dirty="0">
                <a:ea typeface="Calibri"/>
                <a:cs typeface="Times New Roman"/>
              </a:rPr>
              <a:t>mit </a:t>
            </a:r>
            <a:r>
              <a:rPr lang="de-DE" dirty="0">
                <a:solidFill>
                  <a:srgbClr val="00B050"/>
                </a:solidFill>
                <a:ea typeface="Calibri"/>
                <a:cs typeface="Times New Roman"/>
              </a:rPr>
              <a:t>drei Kindern</a:t>
            </a:r>
            <a:r>
              <a:rPr lang="de-DE" dirty="0">
                <a:ea typeface="Calibri"/>
                <a:cs typeface="Times New Roman"/>
              </a:rPr>
              <a:t> plant Urlaub </a:t>
            </a:r>
            <a:r>
              <a:rPr lang="de-DE" dirty="0">
                <a:solidFill>
                  <a:srgbClr val="00B050"/>
                </a:solidFill>
                <a:ea typeface="Calibri"/>
                <a:cs typeface="Times New Roman"/>
              </a:rPr>
              <a:t>am Meer</a:t>
            </a:r>
            <a:r>
              <a:rPr lang="de-DE" dirty="0">
                <a:ea typeface="Calibri"/>
                <a:cs typeface="Times New Roman"/>
              </a:rPr>
              <a:t>. Die </a:t>
            </a:r>
            <a:r>
              <a:rPr lang="de-DE" dirty="0">
                <a:solidFill>
                  <a:srgbClr val="00B050"/>
                </a:solidFill>
                <a:ea typeface="Calibri"/>
                <a:cs typeface="Times New Roman"/>
              </a:rPr>
              <a:t>Eltern</a:t>
            </a:r>
            <a:r>
              <a:rPr lang="de-DE" dirty="0">
                <a:ea typeface="Calibri"/>
                <a:cs typeface="Times New Roman"/>
              </a:rPr>
              <a:t> möchten dabei ihre </a:t>
            </a:r>
            <a:r>
              <a:rPr lang="de-DE" dirty="0">
                <a:solidFill>
                  <a:srgbClr val="00B050"/>
                </a:solidFill>
                <a:ea typeface="Calibri"/>
                <a:cs typeface="Times New Roman"/>
              </a:rPr>
              <a:t>Ruhe</a:t>
            </a:r>
            <a:r>
              <a:rPr lang="de-DE" dirty="0">
                <a:ea typeface="Calibri"/>
                <a:cs typeface="Times New Roman"/>
              </a:rPr>
              <a:t> haben, die </a:t>
            </a:r>
            <a:r>
              <a:rPr lang="de-DE" dirty="0">
                <a:solidFill>
                  <a:srgbClr val="00B050"/>
                </a:solidFill>
                <a:ea typeface="Calibri"/>
                <a:cs typeface="Times New Roman"/>
              </a:rPr>
              <a:t>Kinder</a:t>
            </a:r>
            <a:r>
              <a:rPr lang="de-DE" dirty="0">
                <a:ea typeface="Calibri"/>
                <a:cs typeface="Times New Roman"/>
              </a:rPr>
              <a:t> dagegen wollen </a:t>
            </a:r>
            <a:r>
              <a:rPr lang="de-DE" dirty="0">
                <a:solidFill>
                  <a:srgbClr val="00B050"/>
                </a:solidFill>
                <a:ea typeface="Calibri"/>
                <a:cs typeface="Times New Roman"/>
              </a:rPr>
              <a:t>zelten, wandern </a:t>
            </a:r>
            <a:r>
              <a:rPr lang="de-DE" dirty="0">
                <a:solidFill>
                  <a:schemeClr val="tx1"/>
                </a:solidFill>
                <a:ea typeface="Calibri"/>
                <a:cs typeface="Times New Roman"/>
              </a:rPr>
              <a:t>und</a:t>
            </a:r>
            <a:r>
              <a:rPr lang="de-DE" dirty="0">
                <a:solidFill>
                  <a:srgbClr val="00B050"/>
                </a:solidFill>
                <a:ea typeface="Calibri"/>
                <a:cs typeface="Times New Roman"/>
              </a:rPr>
              <a:t> aktiv sein</a:t>
            </a:r>
            <a:r>
              <a:rPr lang="de-DE" dirty="0">
                <a:ea typeface="Calibri"/>
                <a:cs typeface="Times New Roman"/>
              </a:rPr>
              <a:t>. Für welche Erholungsmöglichkeit könnten sie sich entscheiden.   </a:t>
            </a:r>
            <a:endParaRPr lang="ru-RU" sz="2000" dirty="0">
              <a:ea typeface="Calibri"/>
              <a:cs typeface="Times New Roman"/>
            </a:endParaRPr>
          </a:p>
          <a:p>
            <a:endParaRPr lang="en-US" dirty="0"/>
          </a:p>
          <a:p>
            <a:pPr marL="0" indent="0">
              <a:buNone/>
            </a:pPr>
            <a:endParaRPr lang="ru-RU" dirty="0"/>
          </a:p>
        </p:txBody>
      </p:sp>
    </p:spTree>
    <p:extLst>
      <p:ext uri="{BB962C8B-B14F-4D97-AF65-F5344CB8AC3E}">
        <p14:creationId xmlns:p14="http://schemas.microsoft.com/office/powerpoint/2010/main" val="2398999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ACF3881-357C-4FCA-874F-76CC57210FE4}"/>
              </a:ext>
            </a:extLst>
          </p:cNvPr>
          <p:cNvSpPr>
            <a:spLocks noGrp="1"/>
          </p:cNvSpPr>
          <p:nvPr>
            <p:ph type="title"/>
          </p:nvPr>
        </p:nvSpPr>
        <p:spPr/>
        <p:txBody>
          <a:bodyPr/>
          <a:lstStyle/>
          <a:p>
            <a:r>
              <a:rPr lang="de-DE" sz="1800" dirty="0" smtClean="0">
                <a:solidFill>
                  <a:prstClr val="white"/>
                </a:solidFill>
                <a:latin typeface="Arial" pitchFamily="34" charset="0"/>
                <a:cs typeface="Arial" pitchFamily="34" charset="0"/>
              </a:rPr>
              <a:t>Lesen</a:t>
            </a:r>
            <a:br>
              <a:rPr lang="de-DE" sz="1800" dirty="0" smtClean="0">
                <a:solidFill>
                  <a:prstClr val="white"/>
                </a:solidFill>
                <a:latin typeface="Arial" pitchFamily="34" charset="0"/>
                <a:cs typeface="Arial" pitchFamily="34" charset="0"/>
              </a:rPr>
            </a:br>
            <a:r>
              <a:rPr lang="de-DE" sz="1800" dirty="0" smtClean="0">
                <a:solidFill>
                  <a:prstClr val="white"/>
                </a:solidFill>
                <a:latin typeface="Arial" pitchFamily="34" charset="0"/>
                <a:cs typeface="Arial" pitchFamily="34" charset="0"/>
              </a:rPr>
              <a:t>Aufgabe </a:t>
            </a:r>
            <a:r>
              <a:rPr lang="de-DE" sz="1800" dirty="0">
                <a:solidFill>
                  <a:prstClr val="white"/>
                </a:solidFill>
                <a:latin typeface="Arial" pitchFamily="34" charset="0"/>
                <a:cs typeface="Arial" pitchFamily="34" charset="0"/>
              </a:rPr>
              <a:t>1. Lesen Sie die Situationen (1, 2, 3) und dann die Anzeigen (A, B, C, D, E). Welche Anzeige passt zu welcher Situation? Sie können jede Anzeige nur einmal verwenden. </a:t>
            </a:r>
            <a:r>
              <a:rPr lang="uk-UA" sz="1800" dirty="0" smtClean="0">
                <a:solidFill>
                  <a:prstClr val="white"/>
                </a:solidFill>
                <a:latin typeface="Arial" pitchFamily="34" charset="0"/>
                <a:cs typeface="Arial" pitchFamily="34" charset="0"/>
              </a:rPr>
              <a:t>          </a:t>
            </a:r>
            <a:r>
              <a:rPr lang="de-DE" sz="1800" dirty="0" smtClean="0">
                <a:solidFill>
                  <a:prstClr val="white"/>
                </a:solidFill>
                <a:latin typeface="Arial" pitchFamily="34" charset="0"/>
                <a:cs typeface="Arial" pitchFamily="34" charset="0"/>
              </a:rPr>
              <a:t>5</a:t>
            </a:r>
            <a:endParaRPr lang="ru-RU" dirty="0"/>
          </a:p>
        </p:txBody>
      </p:sp>
      <p:sp>
        <p:nvSpPr>
          <p:cNvPr id="3" name="Объект 2">
            <a:extLst>
              <a:ext uri="{FF2B5EF4-FFF2-40B4-BE49-F238E27FC236}">
                <a16:creationId xmlns="" xmlns:a16="http://schemas.microsoft.com/office/drawing/2014/main" id="{0CF410A3-610B-4956-A4FE-6597D410AA7E}"/>
              </a:ext>
            </a:extLst>
          </p:cNvPr>
          <p:cNvSpPr>
            <a:spLocks noGrp="1"/>
          </p:cNvSpPr>
          <p:nvPr>
            <p:ph idx="1"/>
          </p:nvPr>
        </p:nvSpPr>
        <p:spPr>
          <a:xfrm>
            <a:off x="1281000" y="1909668"/>
            <a:ext cx="3330000" cy="3467963"/>
          </a:xfrm>
        </p:spPr>
        <p:txBody>
          <a:bodyPr>
            <a:normAutofit fontScale="55000" lnSpcReduction="20000"/>
          </a:bodyPr>
          <a:lstStyle/>
          <a:p>
            <a:pPr marL="0" indent="0" algn="ctr">
              <a:buNone/>
            </a:pPr>
            <a:r>
              <a:rPr lang="de-DE" b="1" dirty="0" smtClean="0"/>
              <a:t>A.</a:t>
            </a:r>
            <a:r>
              <a:rPr lang="de-DE" dirty="0" smtClean="0"/>
              <a:t> Willkommen </a:t>
            </a:r>
            <a:r>
              <a:rPr lang="de-DE" dirty="0"/>
              <a:t>bei Kehls</a:t>
            </a:r>
          </a:p>
          <a:p>
            <a:pPr marL="0" indent="0" algn="ctr">
              <a:buNone/>
            </a:pPr>
            <a:r>
              <a:rPr lang="de-DE" dirty="0"/>
              <a:t>Wir laden Sie ein, Ihre schönsten Tage</a:t>
            </a:r>
          </a:p>
          <a:p>
            <a:pPr marL="0" indent="0" algn="ctr">
              <a:buNone/>
            </a:pPr>
            <a:r>
              <a:rPr lang="de-DE" dirty="0"/>
              <a:t>bei uns zu verbringen!</a:t>
            </a:r>
          </a:p>
          <a:p>
            <a:pPr marL="0" indent="0" algn="ctr">
              <a:buNone/>
            </a:pPr>
            <a:r>
              <a:rPr lang="de-DE" dirty="0"/>
              <a:t>– wohnen und </a:t>
            </a:r>
            <a:r>
              <a:rPr lang="de-DE" dirty="0">
                <a:solidFill>
                  <a:srgbClr val="00B050"/>
                </a:solidFill>
              </a:rPr>
              <a:t>sich wohlfühlen </a:t>
            </a:r>
            <a:r>
              <a:rPr lang="de-DE" dirty="0"/>
              <a:t>–</a:t>
            </a:r>
          </a:p>
          <a:p>
            <a:pPr marL="0" indent="0" algn="ctr">
              <a:buNone/>
            </a:pPr>
            <a:r>
              <a:rPr lang="de-DE" dirty="0"/>
              <a:t>– erleben und sich erholen –</a:t>
            </a:r>
          </a:p>
          <a:p>
            <a:pPr marL="0" indent="0" algn="ctr">
              <a:buNone/>
            </a:pPr>
            <a:r>
              <a:rPr lang="de-DE" dirty="0"/>
              <a:t>– </a:t>
            </a:r>
            <a:r>
              <a:rPr lang="de-DE" dirty="0">
                <a:solidFill>
                  <a:srgbClr val="00B050"/>
                </a:solidFill>
              </a:rPr>
              <a:t>Feste feiern </a:t>
            </a:r>
            <a:r>
              <a:rPr lang="de-DE" dirty="0"/>
              <a:t>–</a:t>
            </a:r>
          </a:p>
          <a:p>
            <a:pPr marL="0" indent="0" algn="ctr">
              <a:buNone/>
            </a:pPr>
            <a:r>
              <a:rPr lang="de-DE" dirty="0">
                <a:solidFill>
                  <a:srgbClr val="00B050"/>
                </a:solidFill>
              </a:rPr>
              <a:t>Landhaus Kehl</a:t>
            </a:r>
          </a:p>
          <a:p>
            <a:pPr marL="0" indent="0" algn="ctr">
              <a:buNone/>
            </a:pPr>
            <a:r>
              <a:rPr lang="de-DE" dirty="0">
                <a:solidFill>
                  <a:srgbClr val="00B050"/>
                </a:solidFill>
              </a:rPr>
              <a:t>Gasthof – Pension</a:t>
            </a:r>
          </a:p>
          <a:p>
            <a:pPr marL="0" indent="0" algn="ctr">
              <a:buNone/>
            </a:pPr>
            <a:r>
              <a:rPr lang="de-DE" dirty="0"/>
              <a:t>Eisenacher Straße 15</a:t>
            </a:r>
          </a:p>
          <a:p>
            <a:pPr marL="0" indent="0" algn="ctr">
              <a:buNone/>
            </a:pPr>
            <a:r>
              <a:rPr lang="de-DE" dirty="0"/>
              <a:t>36142 </a:t>
            </a:r>
            <a:r>
              <a:rPr lang="de-DE" dirty="0" err="1"/>
              <a:t>Lahrbach</a:t>
            </a:r>
            <a:endParaRPr lang="de-DE" dirty="0"/>
          </a:p>
          <a:p>
            <a:pPr marL="0" indent="0" algn="ctr">
              <a:buNone/>
            </a:pPr>
            <a:r>
              <a:rPr lang="de-DE" dirty="0"/>
              <a:t>Tel.: 0 66 82 3 87</a:t>
            </a:r>
          </a:p>
          <a:p>
            <a:pPr marL="0" indent="0" algn="ctr">
              <a:buNone/>
            </a:pPr>
            <a:r>
              <a:rPr lang="de-DE" dirty="0"/>
              <a:t>www.Landhaus-Kehl.de</a:t>
            </a:r>
          </a:p>
          <a:p>
            <a:pPr marL="0" indent="0">
              <a:buNone/>
            </a:pPr>
            <a:endParaRPr lang="en-US" dirty="0"/>
          </a:p>
        </p:txBody>
      </p:sp>
      <p:sp>
        <p:nvSpPr>
          <p:cNvPr id="4" name="Объект 2">
            <a:extLst>
              <a:ext uri="{FF2B5EF4-FFF2-40B4-BE49-F238E27FC236}">
                <a16:creationId xmlns="" xmlns:a16="http://schemas.microsoft.com/office/drawing/2014/main" id="{2E003569-579D-4285-B007-005B990FF1A5}"/>
              </a:ext>
            </a:extLst>
          </p:cNvPr>
          <p:cNvSpPr txBox="1">
            <a:spLocks/>
          </p:cNvSpPr>
          <p:nvPr/>
        </p:nvSpPr>
        <p:spPr>
          <a:xfrm>
            <a:off x="4536800" y="2428558"/>
            <a:ext cx="3330000" cy="3467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endParaRPr lang="en-US" dirty="0"/>
          </a:p>
        </p:txBody>
      </p:sp>
      <p:sp>
        <p:nvSpPr>
          <p:cNvPr id="6" name="Объект 2">
            <a:extLst>
              <a:ext uri="{FF2B5EF4-FFF2-40B4-BE49-F238E27FC236}">
                <a16:creationId xmlns="" xmlns:a16="http://schemas.microsoft.com/office/drawing/2014/main" id="{F3E7C23D-71B6-49F0-B7A1-F2BDD3357A70}"/>
              </a:ext>
            </a:extLst>
          </p:cNvPr>
          <p:cNvSpPr txBox="1">
            <a:spLocks/>
          </p:cNvSpPr>
          <p:nvPr/>
        </p:nvSpPr>
        <p:spPr>
          <a:xfrm>
            <a:off x="8422600" y="2428114"/>
            <a:ext cx="3330000" cy="3467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9" name="Прямоугольник 8"/>
          <p:cNvSpPr/>
          <p:nvPr/>
        </p:nvSpPr>
        <p:spPr>
          <a:xfrm>
            <a:off x="6064907" y="1854000"/>
            <a:ext cx="3960000" cy="3539430"/>
          </a:xfrm>
          <a:prstGeom prst="rect">
            <a:avLst/>
          </a:prstGeom>
        </p:spPr>
        <p:txBody>
          <a:bodyPr wrap="square">
            <a:spAutoFit/>
          </a:bodyPr>
          <a:lstStyle/>
          <a:p>
            <a:pPr algn="ctr"/>
            <a:r>
              <a:rPr lang="de-DE" sz="1600" b="1" dirty="0"/>
              <a:t>B.</a:t>
            </a:r>
            <a:r>
              <a:rPr lang="de-DE" sz="1600" dirty="0"/>
              <a:t> </a:t>
            </a:r>
            <a:r>
              <a:rPr lang="de-DE" sz="1600" dirty="0">
                <a:solidFill>
                  <a:srgbClr val="00B050"/>
                </a:solidFill>
              </a:rPr>
              <a:t>Rhöntherme</a:t>
            </a:r>
          </a:p>
          <a:p>
            <a:pPr algn="ctr"/>
            <a:r>
              <a:rPr lang="de-DE" sz="1600" dirty="0"/>
              <a:t>Mehr Spaß im Nass!</a:t>
            </a:r>
          </a:p>
          <a:p>
            <a:pPr algn="ctr"/>
            <a:r>
              <a:rPr lang="de-DE" sz="1600" dirty="0"/>
              <a:t>Das einmalige Freizeit- und Erlebnisbad</a:t>
            </a:r>
          </a:p>
          <a:p>
            <a:pPr algn="ctr"/>
            <a:r>
              <a:rPr lang="de-DE" sz="1600" dirty="0"/>
              <a:t>in Fulda-Künzel!</a:t>
            </a:r>
          </a:p>
          <a:p>
            <a:pPr algn="ctr"/>
            <a:r>
              <a:rPr lang="de-DE" sz="1600" dirty="0">
                <a:solidFill>
                  <a:srgbClr val="00B050"/>
                </a:solidFill>
              </a:rPr>
              <a:t>Mit Wellenbad, Riesenrutsche</a:t>
            </a:r>
          </a:p>
          <a:p>
            <a:pPr algn="ctr"/>
            <a:r>
              <a:rPr lang="de-DE" sz="1600" dirty="0">
                <a:solidFill>
                  <a:srgbClr val="00B050"/>
                </a:solidFill>
              </a:rPr>
              <a:t>und großer Saunawelt</a:t>
            </a:r>
            <a:r>
              <a:rPr lang="de-DE" sz="1600" dirty="0"/>
              <a:t>.</a:t>
            </a:r>
          </a:p>
          <a:p>
            <a:pPr algn="ctr"/>
            <a:r>
              <a:rPr lang="de-DE" sz="1600" dirty="0"/>
              <a:t>Viel Spaß beim freien Eintritt</a:t>
            </a:r>
          </a:p>
          <a:p>
            <a:pPr algn="ctr"/>
            <a:r>
              <a:rPr lang="de-DE" sz="1600" dirty="0"/>
              <a:t>für das </a:t>
            </a:r>
            <a:r>
              <a:rPr lang="de-DE" sz="1600" dirty="0">
                <a:solidFill>
                  <a:srgbClr val="00B050"/>
                </a:solidFill>
              </a:rPr>
              <a:t>Geburtstagskind</a:t>
            </a:r>
            <a:r>
              <a:rPr lang="de-DE" sz="1600" dirty="0"/>
              <a:t>!</a:t>
            </a:r>
          </a:p>
          <a:p>
            <a:pPr algn="ctr"/>
            <a:r>
              <a:rPr lang="de-DE" sz="1600" dirty="0"/>
              <a:t>Wir bieten Kindermenüs, Tischdekoration</a:t>
            </a:r>
          </a:p>
          <a:p>
            <a:pPr algn="ctr"/>
            <a:r>
              <a:rPr lang="de-DE" sz="1600" dirty="0"/>
              <a:t>und Zauberer auf Wunsch an.</a:t>
            </a:r>
          </a:p>
          <a:p>
            <a:pPr algn="ctr"/>
            <a:r>
              <a:rPr lang="de-DE" sz="1600" dirty="0"/>
              <a:t>Rhön Therme</a:t>
            </a:r>
          </a:p>
          <a:p>
            <a:pPr algn="ctr"/>
            <a:r>
              <a:rPr lang="de-DE" sz="1600" dirty="0" err="1"/>
              <a:t>Harbacher</a:t>
            </a:r>
            <a:r>
              <a:rPr lang="de-DE" sz="1600" dirty="0"/>
              <a:t> Weg 1</a:t>
            </a:r>
          </a:p>
          <a:p>
            <a:pPr algn="ctr"/>
            <a:r>
              <a:rPr lang="de-DE" sz="1600" dirty="0"/>
              <a:t>36093 Fulda-Künzel</a:t>
            </a:r>
          </a:p>
          <a:p>
            <a:pPr algn="ctr"/>
            <a:r>
              <a:rPr lang="de-DE" sz="1600" dirty="0"/>
              <a:t>Tel.: 0661/34011</a:t>
            </a:r>
          </a:p>
        </p:txBody>
      </p:sp>
    </p:spTree>
    <p:extLst>
      <p:ext uri="{BB962C8B-B14F-4D97-AF65-F5344CB8AC3E}">
        <p14:creationId xmlns:p14="http://schemas.microsoft.com/office/powerpoint/2010/main" val="3278522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ACF3881-357C-4FCA-874F-76CC57210FE4}"/>
              </a:ext>
            </a:extLst>
          </p:cNvPr>
          <p:cNvSpPr>
            <a:spLocks noGrp="1"/>
          </p:cNvSpPr>
          <p:nvPr>
            <p:ph type="title"/>
          </p:nvPr>
        </p:nvSpPr>
        <p:spPr/>
        <p:txBody>
          <a:bodyPr/>
          <a:lstStyle/>
          <a:p>
            <a:r>
              <a:rPr lang="de-DE" sz="1800" dirty="0" smtClean="0">
                <a:solidFill>
                  <a:prstClr val="white"/>
                </a:solidFill>
                <a:latin typeface="Arial" pitchFamily="34" charset="0"/>
                <a:cs typeface="Arial" pitchFamily="34" charset="0"/>
              </a:rPr>
              <a:t>Lesen</a:t>
            </a:r>
            <a:br>
              <a:rPr lang="de-DE" sz="1800" dirty="0" smtClean="0">
                <a:solidFill>
                  <a:prstClr val="white"/>
                </a:solidFill>
                <a:latin typeface="Arial" pitchFamily="34" charset="0"/>
                <a:cs typeface="Arial" pitchFamily="34" charset="0"/>
              </a:rPr>
            </a:br>
            <a:r>
              <a:rPr lang="de-DE" sz="1800" dirty="0" smtClean="0">
                <a:solidFill>
                  <a:prstClr val="white"/>
                </a:solidFill>
                <a:latin typeface="Arial" pitchFamily="34" charset="0"/>
                <a:cs typeface="Arial" pitchFamily="34" charset="0"/>
              </a:rPr>
              <a:t>Aufgabe </a:t>
            </a:r>
            <a:r>
              <a:rPr lang="de-DE" sz="1800" dirty="0">
                <a:solidFill>
                  <a:prstClr val="white"/>
                </a:solidFill>
                <a:latin typeface="Arial" pitchFamily="34" charset="0"/>
                <a:cs typeface="Arial" pitchFamily="34" charset="0"/>
              </a:rPr>
              <a:t>1. Lesen Sie die Situationen (1, 2, 3) und dann die Anzeigen (A, B, C, D, E). Welche Anzeige passt zu welcher Situation? Sie können jede Anzeige nur einmal verwenden. </a:t>
            </a:r>
            <a:r>
              <a:rPr lang="uk-UA" sz="1800" dirty="0" smtClean="0">
                <a:solidFill>
                  <a:prstClr val="white"/>
                </a:solidFill>
                <a:latin typeface="Arial" pitchFamily="34" charset="0"/>
                <a:cs typeface="Arial" pitchFamily="34" charset="0"/>
              </a:rPr>
              <a:t>           </a:t>
            </a:r>
            <a:r>
              <a:rPr lang="de-DE" sz="1800" dirty="0" smtClean="0">
                <a:solidFill>
                  <a:prstClr val="white"/>
                </a:solidFill>
                <a:latin typeface="Arial" pitchFamily="34" charset="0"/>
                <a:cs typeface="Arial" pitchFamily="34" charset="0"/>
              </a:rPr>
              <a:t>6</a:t>
            </a:r>
            <a:endParaRPr lang="ru-RU" dirty="0"/>
          </a:p>
        </p:txBody>
      </p:sp>
      <p:sp>
        <p:nvSpPr>
          <p:cNvPr id="3" name="Объект 2">
            <a:extLst>
              <a:ext uri="{FF2B5EF4-FFF2-40B4-BE49-F238E27FC236}">
                <a16:creationId xmlns="" xmlns:a16="http://schemas.microsoft.com/office/drawing/2014/main" id="{0CF410A3-610B-4956-A4FE-6597D410AA7E}"/>
              </a:ext>
            </a:extLst>
          </p:cNvPr>
          <p:cNvSpPr>
            <a:spLocks noGrp="1"/>
          </p:cNvSpPr>
          <p:nvPr>
            <p:ph idx="1"/>
          </p:nvPr>
        </p:nvSpPr>
        <p:spPr>
          <a:xfrm>
            <a:off x="1281000" y="1909668"/>
            <a:ext cx="3255800" cy="3769332"/>
          </a:xfrm>
        </p:spPr>
        <p:txBody>
          <a:bodyPr>
            <a:normAutofit fontScale="25000" lnSpcReduction="20000"/>
          </a:bodyPr>
          <a:lstStyle/>
          <a:p>
            <a:pPr marL="0" indent="0" algn="ctr">
              <a:buNone/>
            </a:pPr>
            <a:r>
              <a:rPr lang="de-DE" sz="5600" b="1" dirty="0" smtClean="0">
                <a:latin typeface="Baskerville Old Face" pitchFamily="18" charset="0"/>
              </a:rPr>
              <a:t>C. Jugendseeheim </a:t>
            </a:r>
            <a:r>
              <a:rPr lang="de-DE" sz="5600" b="1" dirty="0">
                <a:latin typeface="Baskerville Old Face" pitchFamily="18" charset="0"/>
              </a:rPr>
              <a:t>auf der Nordseeinsel Sylt</a:t>
            </a:r>
          </a:p>
          <a:p>
            <a:pPr marL="0" indent="0" algn="ctr">
              <a:buNone/>
            </a:pPr>
            <a:r>
              <a:rPr lang="de-DE" sz="5600" dirty="0">
                <a:latin typeface="Baskerville Old Face" pitchFamily="18" charset="0"/>
              </a:rPr>
              <a:t>Wir bieten </a:t>
            </a:r>
            <a:r>
              <a:rPr lang="de-DE" sz="5600" dirty="0">
                <a:solidFill>
                  <a:srgbClr val="00B050"/>
                </a:solidFill>
                <a:latin typeface="Baskerville Old Face" pitchFamily="18" charset="0"/>
              </a:rPr>
              <a:t>Freizeit</a:t>
            </a:r>
          </a:p>
          <a:p>
            <a:pPr marL="0" indent="0" algn="ctr">
              <a:buNone/>
            </a:pPr>
            <a:r>
              <a:rPr lang="de-DE" sz="5600" dirty="0">
                <a:solidFill>
                  <a:srgbClr val="00B050"/>
                </a:solidFill>
                <a:latin typeface="Baskerville Old Face" pitchFamily="18" charset="0"/>
              </a:rPr>
              <a:t>für Schulklassen und Jugendgruppen</a:t>
            </a:r>
            <a:r>
              <a:rPr lang="de-DE" sz="5600" dirty="0">
                <a:latin typeface="Baskerville Old Face" pitchFamily="18" charset="0"/>
              </a:rPr>
              <a:t>,</a:t>
            </a:r>
          </a:p>
          <a:p>
            <a:pPr marL="0" indent="0" algn="ctr">
              <a:buNone/>
            </a:pPr>
            <a:r>
              <a:rPr lang="de-DE" sz="5600" dirty="0">
                <a:latin typeface="Baskerville Old Face" pitchFamily="18" charset="0"/>
              </a:rPr>
              <a:t>Gruppen und Vereine,</a:t>
            </a:r>
          </a:p>
          <a:p>
            <a:pPr marL="0" indent="0" algn="ctr">
              <a:buNone/>
            </a:pPr>
            <a:r>
              <a:rPr lang="de-DE" sz="5600" dirty="0">
                <a:solidFill>
                  <a:srgbClr val="00B050"/>
                </a:solidFill>
                <a:latin typeface="Baskerville Old Face" pitchFamily="18" charset="0"/>
              </a:rPr>
              <a:t>Familien u</a:t>
            </a:r>
            <a:r>
              <a:rPr lang="de-DE" sz="5600" dirty="0">
                <a:latin typeface="Baskerville Old Face" pitchFamily="18" charset="0"/>
              </a:rPr>
              <a:t>nd Einzelreisende.</a:t>
            </a:r>
          </a:p>
          <a:p>
            <a:pPr marL="0" indent="0" algn="ctr">
              <a:buNone/>
            </a:pPr>
            <a:r>
              <a:rPr lang="de-DE" sz="5600" dirty="0">
                <a:latin typeface="Baskerville Old Face" pitchFamily="18" charset="0"/>
              </a:rPr>
              <a:t>Bei uns genießen Sie </a:t>
            </a:r>
            <a:r>
              <a:rPr lang="de-DE" sz="5600" dirty="0">
                <a:solidFill>
                  <a:srgbClr val="00B050"/>
                </a:solidFill>
                <a:latin typeface="Baskerville Old Face" pitchFamily="18" charset="0"/>
              </a:rPr>
              <a:t>Meer</a:t>
            </a:r>
            <a:r>
              <a:rPr lang="de-DE" sz="5600" dirty="0">
                <a:latin typeface="Baskerville Old Face" pitchFamily="18" charset="0"/>
              </a:rPr>
              <a:t> und Sonne,</a:t>
            </a:r>
          </a:p>
          <a:p>
            <a:pPr marL="0" indent="0" algn="ctr">
              <a:buNone/>
            </a:pPr>
            <a:r>
              <a:rPr lang="de-DE" sz="5600" dirty="0">
                <a:latin typeface="Baskerville Old Face" pitchFamily="18" charset="0"/>
              </a:rPr>
              <a:t>das vielfältige Freizeit- und Sportangebot.</a:t>
            </a:r>
          </a:p>
          <a:p>
            <a:pPr marL="0" indent="0" algn="ctr">
              <a:buNone/>
            </a:pPr>
            <a:r>
              <a:rPr lang="de-DE" sz="5600" dirty="0">
                <a:latin typeface="Baskerville Old Face" pitchFamily="18" charset="0"/>
              </a:rPr>
              <a:t>Sie leben in gemütlichen Zimmern</a:t>
            </a:r>
          </a:p>
          <a:p>
            <a:pPr marL="0" indent="0" algn="ctr">
              <a:buNone/>
            </a:pPr>
            <a:r>
              <a:rPr lang="de-DE" sz="5600" dirty="0">
                <a:latin typeface="Baskerville Old Face" pitchFamily="18" charset="0"/>
              </a:rPr>
              <a:t>oder in unserem </a:t>
            </a:r>
            <a:r>
              <a:rPr lang="de-DE" sz="5600" dirty="0">
                <a:solidFill>
                  <a:srgbClr val="00B050"/>
                </a:solidFill>
                <a:latin typeface="Baskerville Old Face" pitchFamily="18" charset="0"/>
              </a:rPr>
              <a:t>Zeltlager</a:t>
            </a:r>
            <a:r>
              <a:rPr lang="de-DE" sz="5600" dirty="0">
                <a:latin typeface="Baskerville Old Face" pitchFamily="18" charset="0"/>
              </a:rPr>
              <a:t>, machen </a:t>
            </a:r>
            <a:r>
              <a:rPr lang="de-DE" sz="5600" dirty="0">
                <a:solidFill>
                  <a:srgbClr val="00B050"/>
                </a:solidFill>
                <a:latin typeface="Baskerville Old Face" pitchFamily="18" charset="0"/>
              </a:rPr>
              <a:t>Ausflüge</a:t>
            </a:r>
            <a:r>
              <a:rPr lang="de-DE" sz="5600" dirty="0">
                <a:latin typeface="Baskerville Old Face" pitchFamily="18" charset="0"/>
              </a:rPr>
              <a:t>,</a:t>
            </a:r>
          </a:p>
          <a:p>
            <a:pPr marL="0" indent="0" algn="ctr">
              <a:buNone/>
            </a:pPr>
            <a:r>
              <a:rPr lang="de-DE" sz="5600" dirty="0">
                <a:solidFill>
                  <a:srgbClr val="00B050"/>
                </a:solidFill>
                <a:latin typeface="Baskerville Old Face" pitchFamily="18" charset="0"/>
              </a:rPr>
              <a:t>Wanderungen</a:t>
            </a:r>
            <a:r>
              <a:rPr lang="de-DE" sz="5600" dirty="0">
                <a:latin typeface="Baskerville Old Face" pitchFamily="18" charset="0"/>
              </a:rPr>
              <a:t> und noch vieles mehr.</a:t>
            </a:r>
          </a:p>
          <a:p>
            <a:pPr marL="0" indent="0" algn="ctr">
              <a:buNone/>
            </a:pPr>
            <a:r>
              <a:rPr lang="de-DE" sz="5600" dirty="0">
                <a:latin typeface="Baskerville Old Face" pitchFamily="18" charset="0"/>
              </a:rPr>
              <a:t>Wilhelmshöher Allee 19-21</a:t>
            </a:r>
          </a:p>
          <a:p>
            <a:pPr marL="0" indent="0" algn="ctr">
              <a:buNone/>
            </a:pPr>
            <a:r>
              <a:rPr lang="de-DE" sz="5600" dirty="0">
                <a:latin typeface="Baskerville Old Face" pitchFamily="18" charset="0"/>
              </a:rPr>
              <a:t>34117 Kassel</a:t>
            </a:r>
          </a:p>
          <a:p>
            <a:pPr marL="0" indent="0" algn="ctr">
              <a:buNone/>
            </a:pPr>
            <a:r>
              <a:rPr lang="de-DE" sz="5600" dirty="0">
                <a:latin typeface="Baskerville Old Face" pitchFamily="18" charset="0"/>
              </a:rPr>
              <a:t>www.jugendseeheim-sylt.de</a:t>
            </a:r>
          </a:p>
          <a:p>
            <a:pPr marL="0" indent="0">
              <a:buNone/>
            </a:pPr>
            <a:endParaRPr lang="en-US" dirty="0"/>
          </a:p>
        </p:txBody>
      </p:sp>
      <p:sp>
        <p:nvSpPr>
          <p:cNvPr id="4" name="Объект 2">
            <a:extLst>
              <a:ext uri="{FF2B5EF4-FFF2-40B4-BE49-F238E27FC236}">
                <a16:creationId xmlns="" xmlns:a16="http://schemas.microsoft.com/office/drawing/2014/main" id="{2E003569-579D-4285-B007-005B990FF1A5}"/>
              </a:ext>
            </a:extLst>
          </p:cNvPr>
          <p:cNvSpPr txBox="1">
            <a:spLocks/>
          </p:cNvSpPr>
          <p:nvPr/>
        </p:nvSpPr>
        <p:spPr>
          <a:xfrm>
            <a:off x="4536800" y="2428558"/>
            <a:ext cx="3330000" cy="3467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endParaRPr lang="en-US" dirty="0"/>
          </a:p>
        </p:txBody>
      </p:sp>
      <p:sp>
        <p:nvSpPr>
          <p:cNvPr id="6" name="Объект 2">
            <a:extLst>
              <a:ext uri="{FF2B5EF4-FFF2-40B4-BE49-F238E27FC236}">
                <a16:creationId xmlns="" xmlns:a16="http://schemas.microsoft.com/office/drawing/2014/main" id="{F3E7C23D-71B6-49F0-B7A1-F2BDD3357A70}"/>
              </a:ext>
            </a:extLst>
          </p:cNvPr>
          <p:cNvSpPr txBox="1">
            <a:spLocks/>
          </p:cNvSpPr>
          <p:nvPr/>
        </p:nvSpPr>
        <p:spPr>
          <a:xfrm>
            <a:off x="8422600" y="2428114"/>
            <a:ext cx="3330000" cy="3467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5" name="Прямоугольник 4"/>
          <p:cNvSpPr/>
          <p:nvPr/>
        </p:nvSpPr>
        <p:spPr>
          <a:xfrm>
            <a:off x="6411000" y="1899000"/>
            <a:ext cx="3465000" cy="3693319"/>
          </a:xfrm>
          <a:prstGeom prst="rect">
            <a:avLst/>
          </a:prstGeom>
        </p:spPr>
        <p:txBody>
          <a:bodyPr wrap="square">
            <a:spAutoFit/>
          </a:bodyPr>
          <a:lstStyle/>
          <a:p>
            <a:pPr algn="ctr"/>
            <a:r>
              <a:rPr lang="de-DE" b="1" dirty="0" smtClean="0"/>
              <a:t>D. Urlaub </a:t>
            </a:r>
            <a:r>
              <a:rPr lang="de-DE" b="1" dirty="0"/>
              <a:t>im </a:t>
            </a:r>
            <a:r>
              <a:rPr lang="de-DE" b="1" dirty="0">
                <a:solidFill>
                  <a:srgbClr val="00B050"/>
                </a:solidFill>
              </a:rPr>
              <a:t>Ferienhaus</a:t>
            </a:r>
          </a:p>
          <a:p>
            <a:pPr algn="ctr"/>
            <a:r>
              <a:rPr lang="de-DE" dirty="0">
                <a:solidFill>
                  <a:srgbClr val="00B050"/>
                </a:solidFill>
              </a:rPr>
              <a:t>Himmlische Ruhe</a:t>
            </a:r>
            <a:r>
              <a:rPr lang="de-DE" dirty="0"/>
              <a:t>, frische Luft,</a:t>
            </a:r>
          </a:p>
          <a:p>
            <a:pPr algn="ctr"/>
            <a:r>
              <a:rPr lang="de-DE" dirty="0">
                <a:solidFill>
                  <a:srgbClr val="00B050"/>
                </a:solidFill>
              </a:rPr>
              <a:t>ungestörter Schlaf</a:t>
            </a:r>
          </a:p>
          <a:p>
            <a:pPr algn="ctr"/>
            <a:r>
              <a:rPr lang="de-DE" dirty="0"/>
              <a:t>im </a:t>
            </a:r>
            <a:r>
              <a:rPr lang="de-DE" dirty="0">
                <a:solidFill>
                  <a:srgbClr val="00B050"/>
                </a:solidFill>
              </a:rPr>
              <a:t>waldumgebenen</a:t>
            </a:r>
            <a:r>
              <a:rPr lang="de-DE" dirty="0"/>
              <a:t> Erholungsort Machtlos.</a:t>
            </a:r>
          </a:p>
          <a:p>
            <a:pPr algn="ctr"/>
            <a:r>
              <a:rPr lang="de-DE" dirty="0"/>
              <a:t>Erleben Sie einen Familienurlaub</a:t>
            </a:r>
          </a:p>
          <a:p>
            <a:pPr algn="ctr"/>
            <a:r>
              <a:rPr lang="de-DE" dirty="0"/>
              <a:t>oder ein erholsames Wochenende</a:t>
            </a:r>
          </a:p>
          <a:p>
            <a:pPr algn="ctr"/>
            <a:r>
              <a:rPr lang="de-DE" dirty="0"/>
              <a:t>inmitten der unverfälschten </a:t>
            </a:r>
            <a:r>
              <a:rPr lang="de-DE" dirty="0">
                <a:solidFill>
                  <a:srgbClr val="00B050"/>
                </a:solidFill>
              </a:rPr>
              <a:t>Natur</a:t>
            </a:r>
            <a:r>
              <a:rPr lang="de-DE" dirty="0"/>
              <a:t>!</a:t>
            </a:r>
          </a:p>
          <a:p>
            <a:pPr algn="ctr"/>
            <a:r>
              <a:rPr lang="de-DE" dirty="0"/>
              <a:t>Haus des Gastes</a:t>
            </a:r>
          </a:p>
          <a:p>
            <a:pPr algn="ctr"/>
            <a:r>
              <a:rPr lang="de-DE" i="1" dirty="0"/>
              <a:t>Eisenacher Straße 20-22</a:t>
            </a:r>
          </a:p>
          <a:p>
            <a:pPr algn="ctr"/>
            <a:r>
              <a:rPr lang="de-DE" i="1" dirty="0"/>
              <a:t>D-36217 </a:t>
            </a:r>
            <a:r>
              <a:rPr lang="de-DE" i="1" dirty="0" err="1"/>
              <a:t>Ronshausen</a:t>
            </a:r>
            <a:endParaRPr lang="de-DE" i="1" dirty="0"/>
          </a:p>
          <a:p>
            <a:pPr algn="ctr"/>
            <a:r>
              <a:rPr lang="de-DE" i="1" dirty="0"/>
              <a:t>Tel. 0 66 22/9231-19</a:t>
            </a:r>
          </a:p>
          <a:p>
            <a:pPr algn="ctr"/>
            <a:r>
              <a:rPr lang="de-DE" i="1" dirty="0"/>
              <a:t>www.ronshausen.de</a:t>
            </a:r>
          </a:p>
        </p:txBody>
      </p:sp>
    </p:spTree>
    <p:extLst>
      <p:ext uri="{BB962C8B-B14F-4D97-AF65-F5344CB8AC3E}">
        <p14:creationId xmlns:p14="http://schemas.microsoft.com/office/powerpoint/2010/main" val="3417158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sz="3200" dirty="0" smtClean="0">
                <a:latin typeface="Arial" pitchFamily="34" charset="0"/>
                <a:cs typeface="Arial" pitchFamily="34" charset="0"/>
              </a:rPr>
              <a:t>Wie funktioniert das?                                                  </a:t>
            </a:r>
            <a:r>
              <a:rPr lang="de-DE" sz="2000" dirty="0" smtClean="0">
                <a:latin typeface="Arial" pitchFamily="34" charset="0"/>
                <a:cs typeface="Arial" pitchFamily="34" charset="0"/>
              </a:rPr>
              <a:t>7</a:t>
            </a:r>
            <a:endParaRPr lang="uk-UA" sz="2000" dirty="0">
              <a:latin typeface="Arial" pitchFamily="34" charset="0"/>
              <a:cs typeface="Arial" pitchFamily="34" charset="0"/>
            </a:endParaRPr>
          </a:p>
        </p:txBody>
      </p:sp>
      <p:sp>
        <p:nvSpPr>
          <p:cNvPr id="3" name="Объект 2"/>
          <p:cNvSpPr>
            <a:spLocks noGrp="1"/>
          </p:cNvSpPr>
          <p:nvPr>
            <p:ph idx="1"/>
          </p:nvPr>
        </p:nvSpPr>
        <p:spPr>
          <a:xfrm>
            <a:off x="651000" y="2034000"/>
            <a:ext cx="11325600" cy="4097963"/>
          </a:xfrm>
        </p:spPr>
        <p:txBody>
          <a:bodyPr/>
          <a:lstStyle/>
          <a:p>
            <a:pPr marL="0" indent="0">
              <a:lnSpc>
                <a:spcPct val="150000"/>
              </a:lnSpc>
              <a:buNone/>
            </a:pPr>
            <a:r>
              <a:rPr lang="de-DE" b="1" dirty="0" smtClean="0"/>
              <a:t>Text</a:t>
            </a:r>
            <a:r>
              <a:rPr lang="de-DE" dirty="0" smtClean="0"/>
              <a:t>                    Kursorisches Lesen</a:t>
            </a:r>
          </a:p>
          <a:p>
            <a:pPr marL="0" indent="0">
              <a:lnSpc>
                <a:spcPct val="150000"/>
              </a:lnSpc>
              <a:buNone/>
            </a:pPr>
            <a:r>
              <a:rPr lang="de-DE" dirty="0" smtClean="0"/>
              <a:t>Die vorgegebenen Wörter                             Analyse</a:t>
            </a:r>
          </a:p>
          <a:p>
            <a:pPr marL="0" indent="0">
              <a:lnSpc>
                <a:spcPct val="150000"/>
              </a:lnSpc>
              <a:buNone/>
            </a:pPr>
            <a:r>
              <a:rPr lang="de-DE" dirty="0" smtClean="0"/>
              <a:t>Detailliertes Lesen                Bezugswort bestimmen                 </a:t>
            </a:r>
            <a:r>
              <a:rPr lang="de-DE" b="1" dirty="0" smtClean="0"/>
              <a:t>Lücke ergänzen</a:t>
            </a:r>
            <a:endParaRPr lang="uk-UA"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8023" y="2331243"/>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000" y="3137390"/>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9760" y="3903461"/>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6000" y="3908269"/>
            <a:ext cx="9874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5270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de-DE" sz="1800" dirty="0" smtClean="0">
                <a:latin typeface="Arial" pitchFamily="34" charset="0"/>
                <a:cs typeface="Arial" pitchFamily="34" charset="0"/>
              </a:rPr>
              <a:t/>
            </a:r>
            <a:br>
              <a:rPr lang="de-DE" sz="1800" dirty="0" smtClean="0">
                <a:latin typeface="Arial" pitchFamily="34" charset="0"/>
                <a:cs typeface="Arial" pitchFamily="34" charset="0"/>
              </a:rPr>
            </a:br>
            <a:r>
              <a:rPr lang="de-DE" sz="1800" dirty="0" smtClean="0">
                <a:latin typeface="Arial" pitchFamily="34" charset="0"/>
                <a:cs typeface="Arial" pitchFamily="34" charset="0"/>
              </a:rPr>
              <a:t>Sprachbausteine. Aufgabe </a:t>
            </a:r>
            <a:r>
              <a:rPr lang="de-DE" sz="1800" dirty="0">
                <a:latin typeface="Arial" pitchFamily="34" charset="0"/>
                <a:cs typeface="Arial" pitchFamily="34" charset="0"/>
              </a:rPr>
              <a:t>1</a:t>
            </a:r>
            <a:r>
              <a:rPr lang="ru-RU" sz="1800" dirty="0">
                <a:latin typeface="Arial" pitchFamily="34" charset="0"/>
                <a:cs typeface="Arial" pitchFamily="34" charset="0"/>
              </a:rPr>
              <a:t/>
            </a:r>
            <a:br>
              <a:rPr lang="ru-RU" sz="1800" dirty="0">
                <a:latin typeface="Arial" pitchFamily="34" charset="0"/>
                <a:cs typeface="Arial" pitchFamily="34" charset="0"/>
              </a:rPr>
            </a:br>
            <a:r>
              <a:rPr lang="de-DE" sz="1800" dirty="0">
                <a:latin typeface="Arial" pitchFamily="34" charset="0"/>
                <a:cs typeface="Arial" pitchFamily="34" charset="0"/>
              </a:rPr>
              <a:t>Lesen Sie den folgenden Lückentext  und ergänzen Sie ihn mit den Wörtern aus der vorgegebenen Liste. Sie können jedes der Wörter nur einmal verwenden. Nicht alle dieser Wörter passen in die Texte</a:t>
            </a:r>
            <a:r>
              <a:rPr lang="de-DE" sz="1800" dirty="0" smtClean="0">
                <a:latin typeface="Arial" pitchFamily="34" charset="0"/>
                <a:cs typeface="Arial" pitchFamily="34" charset="0"/>
              </a:rPr>
              <a:t>.</a:t>
            </a:r>
            <a:r>
              <a:rPr lang="uk-UA" sz="1800" dirty="0" smtClean="0">
                <a:latin typeface="Arial" pitchFamily="34" charset="0"/>
                <a:cs typeface="Arial" pitchFamily="34" charset="0"/>
              </a:rPr>
              <a:t>                                                                                                              </a:t>
            </a:r>
            <a:r>
              <a:rPr lang="de-DE" sz="1800" dirty="0" smtClean="0">
                <a:latin typeface="Arial" pitchFamily="34" charset="0"/>
                <a:cs typeface="Arial" pitchFamily="34" charset="0"/>
              </a:rPr>
              <a:t>8</a:t>
            </a:r>
            <a:r>
              <a:rPr lang="ru-RU" sz="1800" dirty="0">
                <a:latin typeface="Arial" pitchFamily="34" charset="0"/>
                <a:cs typeface="Arial" pitchFamily="34" charset="0"/>
              </a:rPr>
              <a:t/>
            </a:r>
            <a:br>
              <a:rPr lang="ru-RU" sz="1800" dirty="0">
                <a:latin typeface="Arial" pitchFamily="34" charset="0"/>
                <a:cs typeface="Arial" pitchFamily="34" charset="0"/>
              </a:rPr>
            </a:br>
            <a:endParaRPr lang="uk-UA" sz="1800" dirty="0">
              <a:latin typeface="Arial" pitchFamily="34" charset="0"/>
              <a:cs typeface="Arial" pitchFamily="34" charset="0"/>
            </a:endParaRPr>
          </a:p>
        </p:txBody>
      </p:sp>
      <p:sp>
        <p:nvSpPr>
          <p:cNvPr id="3" name="Объект 2"/>
          <p:cNvSpPr>
            <a:spLocks noGrp="1"/>
          </p:cNvSpPr>
          <p:nvPr>
            <p:ph idx="1"/>
          </p:nvPr>
        </p:nvSpPr>
        <p:spPr>
          <a:xfrm>
            <a:off x="651000" y="2034000"/>
            <a:ext cx="11325600" cy="4097963"/>
          </a:xfrm>
        </p:spPr>
        <p:txBody>
          <a:bodyPr>
            <a:normAutofit fontScale="92500"/>
          </a:bodyPr>
          <a:lstStyle/>
          <a:p>
            <a:pPr marL="0" indent="0">
              <a:buNone/>
            </a:pPr>
            <a:r>
              <a:rPr lang="de-DE" sz="2400" dirty="0">
                <a:latin typeface="Arial" pitchFamily="34" charset="0"/>
                <a:cs typeface="Arial" pitchFamily="34" charset="0"/>
              </a:rPr>
              <a:t>Deutschlands erster Geldautomat</a:t>
            </a:r>
          </a:p>
          <a:p>
            <a:pPr marL="0" indent="0" algn="just">
              <a:lnSpc>
                <a:spcPct val="110000"/>
              </a:lnSpc>
              <a:buNone/>
            </a:pPr>
            <a:r>
              <a:rPr lang="de-DE" sz="2200" dirty="0" smtClean="0">
                <a:latin typeface="Arial" pitchFamily="34" charset="0"/>
                <a:cs typeface="Arial" pitchFamily="34" charset="0"/>
              </a:rPr>
              <a:t>Vor </a:t>
            </a:r>
            <a:r>
              <a:rPr lang="de-DE" sz="2200" dirty="0">
                <a:latin typeface="Arial" pitchFamily="34" charset="0"/>
                <a:cs typeface="Arial" pitchFamily="34" charset="0"/>
              </a:rPr>
              <a:t>50 Jahren </a:t>
            </a:r>
            <a:r>
              <a:rPr lang="de-DE" sz="2200" dirty="0">
                <a:solidFill>
                  <a:srgbClr val="00B050"/>
                </a:solidFill>
                <a:latin typeface="Arial" pitchFamily="34" charset="0"/>
                <a:cs typeface="Arial" pitchFamily="34" charset="0"/>
              </a:rPr>
              <a:t>wurde</a:t>
            </a:r>
            <a:r>
              <a:rPr lang="de-DE" sz="2200" dirty="0">
                <a:latin typeface="Arial" pitchFamily="34" charset="0"/>
                <a:cs typeface="Arial" pitchFamily="34" charset="0"/>
              </a:rPr>
              <a:t> in der Sparkasse Tübingen der erste Geldautomat Deutschlands </a:t>
            </a:r>
            <a:r>
              <a:rPr lang="de-DE" sz="2200" dirty="0" smtClean="0">
                <a:latin typeface="Arial" pitchFamily="34" charset="0"/>
                <a:cs typeface="Arial" pitchFamily="34" charset="0"/>
              </a:rPr>
              <a:t>                  (</a:t>
            </a:r>
            <a:r>
              <a:rPr lang="de-DE" sz="2200" dirty="0">
                <a:latin typeface="Arial" pitchFamily="34" charset="0"/>
                <a:cs typeface="Arial" pitchFamily="34" charset="0"/>
              </a:rPr>
              <a:t>1) </a:t>
            </a:r>
            <a:r>
              <a:rPr lang="de-DE" sz="2200" dirty="0" smtClean="0">
                <a:latin typeface="Arial" pitchFamily="34" charset="0"/>
                <a:cs typeface="Arial" pitchFamily="34" charset="0"/>
              </a:rPr>
              <a:t>________. </a:t>
            </a:r>
            <a:r>
              <a:rPr lang="de-DE" sz="2200" dirty="0">
                <a:latin typeface="Arial" pitchFamily="34" charset="0"/>
                <a:cs typeface="Arial" pitchFamily="34" charset="0"/>
              </a:rPr>
              <a:t>Doch (2) _______ 100 Deutsche Mark </a:t>
            </a:r>
            <a:r>
              <a:rPr lang="de-DE" sz="2200" dirty="0">
                <a:solidFill>
                  <a:srgbClr val="00B050"/>
                </a:solidFill>
                <a:latin typeface="Arial" pitchFamily="34" charset="0"/>
                <a:cs typeface="Arial" pitchFamily="34" charset="0"/>
              </a:rPr>
              <a:t>zu</a:t>
            </a:r>
            <a:r>
              <a:rPr lang="de-DE" sz="2200" dirty="0">
                <a:latin typeface="Arial" pitchFamily="34" charset="0"/>
                <a:cs typeface="Arial" pitchFamily="34" charset="0"/>
              </a:rPr>
              <a:t> bekommen, brauchten </a:t>
            </a:r>
            <a:r>
              <a:rPr lang="de-DE" sz="2200" dirty="0">
                <a:solidFill>
                  <a:srgbClr val="00B050"/>
                </a:solidFill>
                <a:latin typeface="Arial" pitchFamily="34" charset="0"/>
                <a:cs typeface="Arial" pitchFamily="34" charset="0"/>
              </a:rPr>
              <a:t>die</a:t>
            </a:r>
            <a:r>
              <a:rPr lang="de-DE" sz="2200" dirty="0">
                <a:latin typeface="Arial" pitchFamily="34" charset="0"/>
                <a:cs typeface="Arial" pitchFamily="34" charset="0"/>
              </a:rPr>
              <a:t> </a:t>
            </a:r>
            <a:r>
              <a:rPr lang="de-DE" sz="2200" dirty="0" smtClean="0">
                <a:latin typeface="Arial" pitchFamily="34" charset="0"/>
                <a:cs typeface="Arial" pitchFamily="34" charset="0"/>
              </a:rPr>
              <a:t>(</a:t>
            </a:r>
            <a:r>
              <a:rPr lang="de-DE" sz="2200" dirty="0">
                <a:latin typeface="Arial" pitchFamily="34" charset="0"/>
                <a:cs typeface="Arial" pitchFamily="34" charset="0"/>
              </a:rPr>
              <a:t>3</a:t>
            </a:r>
            <a:r>
              <a:rPr lang="de-DE" sz="2200" dirty="0" smtClean="0">
                <a:latin typeface="Arial" pitchFamily="34" charset="0"/>
                <a:cs typeface="Arial" pitchFamily="34" charset="0"/>
              </a:rPr>
              <a:t>)  _______  einen </a:t>
            </a:r>
            <a:r>
              <a:rPr lang="de-DE" sz="2200" dirty="0">
                <a:latin typeface="Arial" pitchFamily="34" charset="0"/>
                <a:cs typeface="Arial" pitchFamily="34" charset="0"/>
              </a:rPr>
              <a:t>Ausweis, einen Schlüssel und eine spezielle Karte. Das war </a:t>
            </a:r>
            <a:r>
              <a:rPr lang="de-DE" sz="2200" dirty="0">
                <a:solidFill>
                  <a:srgbClr val="00B050"/>
                </a:solidFill>
                <a:latin typeface="Arial" pitchFamily="34" charset="0"/>
                <a:cs typeface="Arial" pitchFamily="34" charset="0"/>
              </a:rPr>
              <a:t>sehr</a:t>
            </a:r>
            <a:r>
              <a:rPr lang="de-DE" sz="2200" dirty="0">
                <a:latin typeface="Arial" pitchFamily="34" charset="0"/>
                <a:cs typeface="Arial" pitchFamily="34" charset="0"/>
              </a:rPr>
              <a:t> (4) __________. Der Automat </a:t>
            </a:r>
            <a:r>
              <a:rPr lang="de-DE" sz="2200" dirty="0">
                <a:solidFill>
                  <a:srgbClr val="00B050"/>
                </a:solidFill>
                <a:latin typeface="Arial" pitchFamily="34" charset="0"/>
                <a:cs typeface="Arial" pitchFamily="34" charset="0"/>
              </a:rPr>
              <a:t>wurde</a:t>
            </a:r>
            <a:r>
              <a:rPr lang="de-DE" sz="2200" dirty="0">
                <a:latin typeface="Arial" pitchFamily="34" charset="0"/>
                <a:cs typeface="Arial" pitchFamily="34" charset="0"/>
              </a:rPr>
              <a:t> wieder (5) _________. Erst in den 1980er- Jahren wurde der Bankautomat weltweit zum Erfolg.	</a:t>
            </a:r>
            <a:endParaRPr lang="de-DE" sz="2200" dirty="0" smtClean="0">
              <a:latin typeface="Arial" pitchFamily="34" charset="0"/>
              <a:cs typeface="Arial" pitchFamily="34" charset="0"/>
            </a:endParaRPr>
          </a:p>
          <a:p>
            <a:pPr marL="0" indent="0">
              <a:buNone/>
            </a:pPr>
            <a:r>
              <a:rPr lang="de-DE" sz="2000" dirty="0" smtClean="0">
                <a:solidFill>
                  <a:schemeClr val="tx1"/>
                </a:solidFill>
                <a:latin typeface="Arial" pitchFamily="34" charset="0"/>
                <a:cs typeface="Arial" pitchFamily="34" charset="0"/>
              </a:rPr>
              <a:t>__________________________________________________________________________________</a:t>
            </a:r>
          </a:p>
          <a:p>
            <a:pPr marL="0" indent="0">
              <a:buNone/>
            </a:pPr>
            <a:r>
              <a:rPr lang="de-DE" sz="1900" dirty="0" smtClean="0">
                <a:solidFill>
                  <a:schemeClr val="tx1"/>
                </a:solidFill>
                <a:latin typeface="Arial" pitchFamily="34" charset="0"/>
                <a:cs typeface="Arial" pitchFamily="34" charset="0"/>
              </a:rPr>
              <a:t>A</a:t>
            </a:r>
            <a:r>
              <a:rPr lang="de-DE" sz="1900" dirty="0" smtClean="0">
                <a:latin typeface="Arial" pitchFamily="34" charset="0"/>
                <a:cs typeface="Arial" pitchFamily="34" charset="0"/>
              </a:rPr>
              <a:t> demontiert        </a:t>
            </a:r>
            <a:r>
              <a:rPr lang="de-DE" sz="1900" dirty="0" smtClean="0">
                <a:solidFill>
                  <a:schemeClr val="tx1"/>
                </a:solidFill>
                <a:latin typeface="Arial" pitchFamily="34" charset="0"/>
                <a:cs typeface="Arial" pitchFamily="34" charset="0"/>
              </a:rPr>
              <a:t>B</a:t>
            </a:r>
            <a:r>
              <a:rPr lang="de-DE" sz="1900" dirty="0" smtClean="0">
                <a:latin typeface="Arial" pitchFamily="34" charset="0"/>
                <a:cs typeface="Arial" pitchFamily="34" charset="0"/>
              </a:rPr>
              <a:t> um   </a:t>
            </a:r>
          </a:p>
          <a:p>
            <a:pPr marL="0" indent="0">
              <a:buNone/>
            </a:pPr>
            <a:r>
              <a:rPr lang="de-DE" sz="1900" dirty="0" smtClean="0">
                <a:solidFill>
                  <a:schemeClr val="tx1"/>
                </a:solidFill>
                <a:latin typeface="Arial" pitchFamily="34" charset="0"/>
                <a:cs typeface="Arial" pitchFamily="34" charset="0"/>
              </a:rPr>
              <a:t>C</a:t>
            </a:r>
            <a:r>
              <a:rPr lang="de-DE" sz="1900" dirty="0" smtClean="0">
                <a:latin typeface="Arial" pitchFamily="34" charset="0"/>
                <a:cs typeface="Arial" pitchFamily="34" charset="0"/>
              </a:rPr>
              <a:t> aufgestellt         </a:t>
            </a:r>
            <a:r>
              <a:rPr lang="de-DE" sz="1900" dirty="0" smtClean="0">
                <a:solidFill>
                  <a:schemeClr val="tx1"/>
                </a:solidFill>
                <a:latin typeface="Arial" pitchFamily="34" charset="0"/>
                <a:cs typeface="Arial" pitchFamily="34" charset="0"/>
              </a:rPr>
              <a:t>D</a:t>
            </a:r>
            <a:r>
              <a:rPr lang="de-DE" sz="1900" dirty="0" smtClean="0">
                <a:latin typeface="Arial" pitchFamily="34" charset="0"/>
                <a:cs typeface="Arial" pitchFamily="34" charset="0"/>
              </a:rPr>
              <a:t> Reisenden  </a:t>
            </a:r>
          </a:p>
          <a:p>
            <a:pPr marL="0" indent="0">
              <a:buNone/>
            </a:pPr>
            <a:r>
              <a:rPr lang="de-DE" sz="1900" dirty="0" smtClean="0">
                <a:solidFill>
                  <a:schemeClr val="tx1"/>
                </a:solidFill>
                <a:latin typeface="Arial" pitchFamily="34" charset="0"/>
                <a:cs typeface="Arial" pitchFamily="34" charset="0"/>
              </a:rPr>
              <a:t>E </a:t>
            </a:r>
            <a:r>
              <a:rPr lang="de-DE" sz="1900" dirty="0" smtClean="0">
                <a:latin typeface="Arial" pitchFamily="34" charset="0"/>
                <a:cs typeface="Arial" pitchFamily="34" charset="0"/>
              </a:rPr>
              <a:t>unpraktisch       </a:t>
            </a:r>
            <a:r>
              <a:rPr lang="de-DE" sz="1900" dirty="0" smtClean="0">
                <a:solidFill>
                  <a:schemeClr val="tx1"/>
                </a:solidFill>
                <a:latin typeface="Arial" pitchFamily="34" charset="0"/>
                <a:cs typeface="Arial" pitchFamily="34" charset="0"/>
              </a:rPr>
              <a:t>F</a:t>
            </a:r>
            <a:r>
              <a:rPr lang="de-DE" sz="1900" dirty="0" smtClean="0">
                <a:latin typeface="Arial" pitchFamily="34" charset="0"/>
                <a:cs typeface="Arial" pitchFamily="34" charset="0"/>
              </a:rPr>
              <a:t> Kunden  </a:t>
            </a:r>
          </a:p>
          <a:p>
            <a:pPr marL="0" indent="0">
              <a:buNone/>
            </a:pPr>
            <a:r>
              <a:rPr lang="de-DE" sz="1900" dirty="0" smtClean="0">
                <a:solidFill>
                  <a:schemeClr val="tx1"/>
                </a:solidFill>
                <a:latin typeface="Arial" pitchFamily="34" charset="0"/>
                <a:cs typeface="Arial" pitchFamily="34" charset="0"/>
              </a:rPr>
              <a:t>G</a:t>
            </a:r>
            <a:r>
              <a:rPr lang="de-DE" sz="1900" dirty="0" smtClean="0">
                <a:latin typeface="Arial" pitchFamily="34" charset="0"/>
                <a:cs typeface="Arial" pitchFamily="34" charset="0"/>
              </a:rPr>
              <a:t> für                     </a:t>
            </a:r>
            <a:r>
              <a:rPr lang="de-DE" sz="1900" dirty="0" smtClean="0">
                <a:solidFill>
                  <a:schemeClr val="tx1"/>
                </a:solidFill>
                <a:latin typeface="Arial" pitchFamily="34" charset="0"/>
                <a:cs typeface="Arial" pitchFamily="34" charset="0"/>
              </a:rPr>
              <a:t>H</a:t>
            </a:r>
            <a:r>
              <a:rPr lang="de-DE" sz="1900" dirty="0" smtClean="0">
                <a:latin typeface="Arial" pitchFamily="34" charset="0"/>
                <a:cs typeface="Arial" pitchFamily="34" charset="0"/>
              </a:rPr>
              <a:t> teu</a:t>
            </a:r>
            <a:r>
              <a:rPr lang="de-DE" sz="1900" dirty="0" smtClean="0"/>
              <a:t>er</a:t>
            </a:r>
            <a:endParaRPr lang="de-DE" sz="1900" dirty="0"/>
          </a:p>
          <a:p>
            <a:pPr marL="0" indent="0">
              <a:buNone/>
            </a:pPr>
            <a:endParaRPr lang="uk-UA" dirty="0"/>
          </a:p>
        </p:txBody>
      </p:sp>
    </p:spTree>
    <p:extLst>
      <p:ext uri="{BB962C8B-B14F-4D97-AF65-F5344CB8AC3E}">
        <p14:creationId xmlns:p14="http://schemas.microsoft.com/office/powerpoint/2010/main" val="3734098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de-DE" sz="1800" dirty="0" smtClean="0">
                <a:latin typeface="Arial" pitchFamily="34" charset="0"/>
                <a:cs typeface="Arial" pitchFamily="34" charset="0"/>
              </a:rPr>
              <a:t/>
            </a:r>
            <a:br>
              <a:rPr lang="de-DE" sz="1800" dirty="0" smtClean="0">
                <a:latin typeface="Arial" pitchFamily="34" charset="0"/>
                <a:cs typeface="Arial" pitchFamily="34" charset="0"/>
              </a:rPr>
            </a:br>
            <a:r>
              <a:rPr lang="de-DE" sz="1800" dirty="0" smtClean="0">
                <a:latin typeface="Arial" pitchFamily="34" charset="0"/>
                <a:cs typeface="Arial" pitchFamily="34" charset="0"/>
              </a:rPr>
              <a:t>Sprachbausteine. Aufgabe </a:t>
            </a:r>
            <a:r>
              <a:rPr lang="de-DE" sz="1800" dirty="0">
                <a:latin typeface="Arial" pitchFamily="34" charset="0"/>
                <a:cs typeface="Arial" pitchFamily="34" charset="0"/>
              </a:rPr>
              <a:t>1</a:t>
            </a:r>
            <a:r>
              <a:rPr lang="ru-RU" sz="1800" dirty="0">
                <a:latin typeface="Arial" pitchFamily="34" charset="0"/>
                <a:cs typeface="Arial" pitchFamily="34" charset="0"/>
              </a:rPr>
              <a:t/>
            </a:r>
            <a:br>
              <a:rPr lang="ru-RU" sz="1800" dirty="0">
                <a:latin typeface="Arial" pitchFamily="34" charset="0"/>
                <a:cs typeface="Arial" pitchFamily="34" charset="0"/>
              </a:rPr>
            </a:br>
            <a:r>
              <a:rPr lang="de-DE" sz="1800" dirty="0">
                <a:latin typeface="Arial" pitchFamily="34" charset="0"/>
                <a:cs typeface="Arial" pitchFamily="34" charset="0"/>
              </a:rPr>
              <a:t>Lesen Sie den folgenden Lückentext  und ergänzen Sie ihn mit den Wörtern aus der vorgegebenen Liste. Sie können jedes der Wörter nur einmal verwenden. Nicht alle dieser Wörter passen in die Texte</a:t>
            </a:r>
            <a:r>
              <a:rPr lang="de-DE" sz="1800" dirty="0" smtClean="0">
                <a:latin typeface="Arial" pitchFamily="34" charset="0"/>
                <a:cs typeface="Arial" pitchFamily="34" charset="0"/>
              </a:rPr>
              <a:t>.</a:t>
            </a:r>
            <a:r>
              <a:rPr lang="uk-UA" sz="1800" dirty="0" smtClean="0">
                <a:latin typeface="Arial" pitchFamily="34" charset="0"/>
                <a:cs typeface="Arial" pitchFamily="34" charset="0"/>
              </a:rPr>
              <a:t>                                                                                                               </a:t>
            </a:r>
            <a:r>
              <a:rPr lang="de-DE" sz="1800" dirty="0" smtClean="0">
                <a:latin typeface="Arial" pitchFamily="34" charset="0"/>
                <a:cs typeface="Arial" pitchFamily="34" charset="0"/>
              </a:rPr>
              <a:t>9</a:t>
            </a:r>
            <a:r>
              <a:rPr lang="ru-RU" sz="1800" dirty="0">
                <a:latin typeface="Arial" pitchFamily="34" charset="0"/>
                <a:cs typeface="Arial" pitchFamily="34" charset="0"/>
              </a:rPr>
              <a:t/>
            </a:r>
            <a:br>
              <a:rPr lang="ru-RU" sz="1800" dirty="0">
                <a:latin typeface="Arial" pitchFamily="34" charset="0"/>
                <a:cs typeface="Arial" pitchFamily="34" charset="0"/>
              </a:rPr>
            </a:br>
            <a:r>
              <a:rPr lang="ru-RU" sz="1800" dirty="0" smtClean="0">
                <a:latin typeface="Arial" pitchFamily="34" charset="0"/>
                <a:cs typeface="Arial" pitchFamily="34" charset="0"/>
              </a:rPr>
              <a:t>  </a:t>
            </a:r>
            <a:endParaRPr lang="uk-UA" sz="1800" dirty="0">
              <a:latin typeface="Arial" pitchFamily="34" charset="0"/>
              <a:cs typeface="Arial" pitchFamily="34" charset="0"/>
            </a:endParaRPr>
          </a:p>
        </p:txBody>
      </p:sp>
      <p:sp>
        <p:nvSpPr>
          <p:cNvPr id="3" name="Объект 2"/>
          <p:cNvSpPr>
            <a:spLocks noGrp="1"/>
          </p:cNvSpPr>
          <p:nvPr>
            <p:ph idx="1"/>
          </p:nvPr>
        </p:nvSpPr>
        <p:spPr>
          <a:xfrm>
            <a:off x="651000" y="2034000"/>
            <a:ext cx="11325600" cy="4097963"/>
          </a:xfrm>
        </p:spPr>
        <p:txBody>
          <a:bodyPr>
            <a:normAutofit fontScale="92500"/>
          </a:bodyPr>
          <a:lstStyle/>
          <a:p>
            <a:pPr marL="0" indent="0">
              <a:buNone/>
            </a:pPr>
            <a:r>
              <a:rPr lang="de-DE" sz="2400" dirty="0">
                <a:latin typeface="Arial" pitchFamily="34" charset="0"/>
                <a:cs typeface="Arial" pitchFamily="34" charset="0"/>
              </a:rPr>
              <a:t>Deutschlands erster Geldautomat</a:t>
            </a:r>
          </a:p>
          <a:p>
            <a:pPr marL="0" indent="0" algn="just">
              <a:lnSpc>
                <a:spcPct val="110000"/>
              </a:lnSpc>
              <a:buNone/>
            </a:pPr>
            <a:r>
              <a:rPr lang="de-DE" sz="2200" dirty="0" smtClean="0">
                <a:latin typeface="Arial" pitchFamily="34" charset="0"/>
                <a:cs typeface="Arial" pitchFamily="34" charset="0"/>
              </a:rPr>
              <a:t>Vor </a:t>
            </a:r>
            <a:r>
              <a:rPr lang="de-DE" sz="2200" dirty="0">
                <a:latin typeface="Arial" pitchFamily="34" charset="0"/>
                <a:cs typeface="Arial" pitchFamily="34" charset="0"/>
              </a:rPr>
              <a:t>50 Jahren </a:t>
            </a:r>
            <a:r>
              <a:rPr lang="de-DE" sz="2200" dirty="0">
                <a:solidFill>
                  <a:srgbClr val="00B050"/>
                </a:solidFill>
                <a:latin typeface="Arial" pitchFamily="34" charset="0"/>
                <a:cs typeface="Arial" pitchFamily="34" charset="0"/>
              </a:rPr>
              <a:t>wurde</a:t>
            </a:r>
            <a:r>
              <a:rPr lang="de-DE" sz="2200" dirty="0">
                <a:latin typeface="Arial" pitchFamily="34" charset="0"/>
                <a:cs typeface="Arial" pitchFamily="34" charset="0"/>
              </a:rPr>
              <a:t> in der Sparkasse Tübingen der erste Geldautomat Deutschlands </a:t>
            </a:r>
            <a:r>
              <a:rPr lang="de-DE" sz="2200" dirty="0" smtClean="0">
                <a:latin typeface="Arial" pitchFamily="34" charset="0"/>
                <a:cs typeface="Arial" pitchFamily="34" charset="0"/>
              </a:rPr>
              <a:t>                  (1) </a:t>
            </a:r>
            <a:r>
              <a:rPr lang="de-DE" sz="2200" dirty="0" smtClean="0">
                <a:solidFill>
                  <a:srgbClr val="00B050"/>
                </a:solidFill>
                <a:latin typeface="Arial" pitchFamily="34" charset="0"/>
                <a:cs typeface="Arial" pitchFamily="34" charset="0"/>
              </a:rPr>
              <a:t>aufgestellt</a:t>
            </a:r>
            <a:r>
              <a:rPr lang="de-DE" sz="2200" dirty="0" smtClean="0">
                <a:latin typeface="Arial" pitchFamily="34" charset="0"/>
                <a:cs typeface="Arial" pitchFamily="34" charset="0"/>
              </a:rPr>
              <a:t>. </a:t>
            </a:r>
            <a:r>
              <a:rPr lang="de-DE" sz="2200" dirty="0">
                <a:latin typeface="Arial" pitchFamily="34" charset="0"/>
                <a:cs typeface="Arial" pitchFamily="34" charset="0"/>
              </a:rPr>
              <a:t>Doch (2) </a:t>
            </a:r>
            <a:r>
              <a:rPr lang="de-DE" sz="2200" dirty="0" smtClean="0">
                <a:solidFill>
                  <a:srgbClr val="00B050"/>
                </a:solidFill>
                <a:latin typeface="Arial" pitchFamily="34" charset="0"/>
                <a:cs typeface="Arial" pitchFamily="34" charset="0"/>
              </a:rPr>
              <a:t>um </a:t>
            </a:r>
            <a:r>
              <a:rPr lang="de-DE" sz="2200" dirty="0" smtClean="0">
                <a:latin typeface="Arial" pitchFamily="34" charset="0"/>
                <a:cs typeface="Arial" pitchFamily="34" charset="0"/>
              </a:rPr>
              <a:t>100 </a:t>
            </a:r>
            <a:r>
              <a:rPr lang="de-DE" sz="2200" dirty="0">
                <a:latin typeface="Arial" pitchFamily="34" charset="0"/>
                <a:cs typeface="Arial" pitchFamily="34" charset="0"/>
              </a:rPr>
              <a:t>Deutsche Mark </a:t>
            </a:r>
            <a:r>
              <a:rPr lang="de-DE" sz="2200" dirty="0">
                <a:solidFill>
                  <a:srgbClr val="00B050"/>
                </a:solidFill>
                <a:latin typeface="Arial" pitchFamily="34" charset="0"/>
                <a:cs typeface="Arial" pitchFamily="34" charset="0"/>
              </a:rPr>
              <a:t>zu</a:t>
            </a:r>
            <a:r>
              <a:rPr lang="de-DE" sz="2200" dirty="0">
                <a:latin typeface="Arial" pitchFamily="34" charset="0"/>
                <a:cs typeface="Arial" pitchFamily="34" charset="0"/>
              </a:rPr>
              <a:t> bekommen, brauchten </a:t>
            </a:r>
            <a:r>
              <a:rPr lang="de-DE" sz="2200" dirty="0">
                <a:solidFill>
                  <a:srgbClr val="00B050"/>
                </a:solidFill>
                <a:latin typeface="Arial" pitchFamily="34" charset="0"/>
                <a:cs typeface="Arial" pitchFamily="34" charset="0"/>
              </a:rPr>
              <a:t>die</a:t>
            </a:r>
            <a:r>
              <a:rPr lang="de-DE" sz="2200" dirty="0">
                <a:latin typeface="Arial" pitchFamily="34" charset="0"/>
                <a:cs typeface="Arial" pitchFamily="34" charset="0"/>
              </a:rPr>
              <a:t> </a:t>
            </a:r>
            <a:r>
              <a:rPr lang="de-DE" sz="2200" dirty="0" smtClean="0">
                <a:latin typeface="Arial" pitchFamily="34" charset="0"/>
                <a:cs typeface="Arial" pitchFamily="34" charset="0"/>
              </a:rPr>
              <a:t>(</a:t>
            </a:r>
            <a:r>
              <a:rPr lang="de-DE" sz="2200" dirty="0">
                <a:latin typeface="Arial" pitchFamily="34" charset="0"/>
                <a:cs typeface="Arial" pitchFamily="34" charset="0"/>
              </a:rPr>
              <a:t>3</a:t>
            </a:r>
            <a:r>
              <a:rPr lang="de-DE" sz="2200" dirty="0" smtClean="0">
                <a:latin typeface="Arial" pitchFamily="34" charset="0"/>
                <a:cs typeface="Arial" pitchFamily="34" charset="0"/>
              </a:rPr>
              <a:t>)  Kunden  einen </a:t>
            </a:r>
            <a:r>
              <a:rPr lang="de-DE" sz="2200" dirty="0">
                <a:latin typeface="Arial" pitchFamily="34" charset="0"/>
                <a:cs typeface="Arial" pitchFamily="34" charset="0"/>
              </a:rPr>
              <a:t>Ausweis, einen Schlüssel und eine spezielle Karte. Das war </a:t>
            </a:r>
            <a:r>
              <a:rPr lang="de-DE" sz="2200" dirty="0">
                <a:solidFill>
                  <a:srgbClr val="00B050"/>
                </a:solidFill>
                <a:latin typeface="Arial" pitchFamily="34" charset="0"/>
                <a:cs typeface="Arial" pitchFamily="34" charset="0"/>
              </a:rPr>
              <a:t>sehr</a:t>
            </a:r>
            <a:r>
              <a:rPr lang="de-DE" sz="2200" dirty="0">
                <a:latin typeface="Arial" pitchFamily="34" charset="0"/>
                <a:cs typeface="Arial" pitchFamily="34" charset="0"/>
              </a:rPr>
              <a:t> (4) </a:t>
            </a:r>
            <a:r>
              <a:rPr lang="de-DE" sz="2200" dirty="0" smtClean="0">
                <a:solidFill>
                  <a:srgbClr val="00B050"/>
                </a:solidFill>
                <a:latin typeface="Arial" pitchFamily="34" charset="0"/>
                <a:cs typeface="Arial" pitchFamily="34" charset="0"/>
              </a:rPr>
              <a:t>unpraktisch</a:t>
            </a:r>
            <a:r>
              <a:rPr lang="de-DE" sz="2200" dirty="0" smtClean="0">
                <a:latin typeface="Arial" pitchFamily="34" charset="0"/>
                <a:cs typeface="Arial" pitchFamily="34" charset="0"/>
              </a:rPr>
              <a:t>. </a:t>
            </a:r>
            <a:r>
              <a:rPr lang="de-DE" sz="2200" dirty="0">
                <a:latin typeface="Arial" pitchFamily="34" charset="0"/>
                <a:cs typeface="Arial" pitchFamily="34" charset="0"/>
              </a:rPr>
              <a:t>Der Automat </a:t>
            </a:r>
            <a:r>
              <a:rPr lang="de-DE" sz="2200" dirty="0">
                <a:solidFill>
                  <a:srgbClr val="00B050"/>
                </a:solidFill>
                <a:latin typeface="Arial" pitchFamily="34" charset="0"/>
                <a:cs typeface="Arial" pitchFamily="34" charset="0"/>
              </a:rPr>
              <a:t>wurde</a:t>
            </a:r>
            <a:r>
              <a:rPr lang="de-DE" sz="2200" dirty="0">
                <a:latin typeface="Arial" pitchFamily="34" charset="0"/>
                <a:cs typeface="Arial" pitchFamily="34" charset="0"/>
              </a:rPr>
              <a:t> wieder (5) </a:t>
            </a:r>
            <a:r>
              <a:rPr lang="de-DE" sz="2200" dirty="0" smtClean="0">
                <a:solidFill>
                  <a:srgbClr val="00B050"/>
                </a:solidFill>
                <a:latin typeface="Arial" pitchFamily="34" charset="0"/>
                <a:cs typeface="Arial" pitchFamily="34" charset="0"/>
              </a:rPr>
              <a:t>demontiert</a:t>
            </a:r>
            <a:r>
              <a:rPr lang="de-DE" sz="2200" dirty="0" smtClean="0">
                <a:latin typeface="Arial" pitchFamily="34" charset="0"/>
                <a:cs typeface="Arial" pitchFamily="34" charset="0"/>
              </a:rPr>
              <a:t>. </a:t>
            </a:r>
            <a:r>
              <a:rPr lang="de-DE" sz="2200" dirty="0">
                <a:latin typeface="Arial" pitchFamily="34" charset="0"/>
                <a:cs typeface="Arial" pitchFamily="34" charset="0"/>
              </a:rPr>
              <a:t>Erst in den 1980er- Jahren wurde der Bankautomat weltweit zum Erfolg.	</a:t>
            </a:r>
            <a:endParaRPr lang="de-DE" sz="2200" dirty="0" smtClean="0">
              <a:latin typeface="Arial" pitchFamily="34" charset="0"/>
              <a:cs typeface="Arial" pitchFamily="34" charset="0"/>
            </a:endParaRPr>
          </a:p>
          <a:p>
            <a:pPr marL="0" indent="0">
              <a:buNone/>
            </a:pPr>
            <a:r>
              <a:rPr lang="de-DE" sz="2000" dirty="0" smtClean="0">
                <a:solidFill>
                  <a:schemeClr val="tx1"/>
                </a:solidFill>
                <a:latin typeface="Arial" pitchFamily="34" charset="0"/>
                <a:cs typeface="Arial" pitchFamily="34" charset="0"/>
              </a:rPr>
              <a:t>__________________________________________________________________________________</a:t>
            </a:r>
          </a:p>
          <a:p>
            <a:pPr marL="0" indent="0">
              <a:buNone/>
            </a:pPr>
            <a:r>
              <a:rPr lang="de-DE" sz="1900" dirty="0" smtClean="0">
                <a:solidFill>
                  <a:schemeClr val="tx1"/>
                </a:solidFill>
                <a:latin typeface="Arial" pitchFamily="34" charset="0"/>
                <a:cs typeface="Arial" pitchFamily="34" charset="0"/>
              </a:rPr>
              <a:t>A</a:t>
            </a:r>
            <a:r>
              <a:rPr lang="de-DE" sz="1900" dirty="0" smtClean="0">
                <a:latin typeface="Arial" pitchFamily="34" charset="0"/>
                <a:cs typeface="Arial" pitchFamily="34" charset="0"/>
              </a:rPr>
              <a:t> demontiert        </a:t>
            </a:r>
            <a:r>
              <a:rPr lang="de-DE" sz="1900" dirty="0" smtClean="0">
                <a:solidFill>
                  <a:schemeClr val="tx1"/>
                </a:solidFill>
                <a:latin typeface="Arial" pitchFamily="34" charset="0"/>
                <a:cs typeface="Arial" pitchFamily="34" charset="0"/>
              </a:rPr>
              <a:t>B</a:t>
            </a:r>
            <a:r>
              <a:rPr lang="de-DE" sz="1900" dirty="0" smtClean="0">
                <a:latin typeface="Arial" pitchFamily="34" charset="0"/>
                <a:cs typeface="Arial" pitchFamily="34" charset="0"/>
              </a:rPr>
              <a:t> um   </a:t>
            </a:r>
          </a:p>
          <a:p>
            <a:pPr marL="0" indent="0">
              <a:buNone/>
            </a:pPr>
            <a:r>
              <a:rPr lang="de-DE" sz="1900" dirty="0" smtClean="0">
                <a:solidFill>
                  <a:schemeClr val="tx1"/>
                </a:solidFill>
                <a:latin typeface="Arial" pitchFamily="34" charset="0"/>
                <a:cs typeface="Arial" pitchFamily="34" charset="0"/>
              </a:rPr>
              <a:t>C</a:t>
            </a:r>
            <a:r>
              <a:rPr lang="de-DE" sz="1900" dirty="0" smtClean="0">
                <a:latin typeface="Arial" pitchFamily="34" charset="0"/>
                <a:cs typeface="Arial" pitchFamily="34" charset="0"/>
              </a:rPr>
              <a:t> aufgestellt         </a:t>
            </a:r>
            <a:r>
              <a:rPr lang="de-DE" sz="1900" dirty="0" smtClean="0">
                <a:solidFill>
                  <a:schemeClr val="tx1"/>
                </a:solidFill>
                <a:latin typeface="Arial" pitchFamily="34" charset="0"/>
                <a:cs typeface="Arial" pitchFamily="34" charset="0"/>
              </a:rPr>
              <a:t>D</a:t>
            </a:r>
            <a:r>
              <a:rPr lang="de-DE" sz="1900" dirty="0" smtClean="0">
                <a:latin typeface="Arial" pitchFamily="34" charset="0"/>
                <a:cs typeface="Arial" pitchFamily="34" charset="0"/>
              </a:rPr>
              <a:t> Reisenden  </a:t>
            </a:r>
          </a:p>
          <a:p>
            <a:pPr marL="0" indent="0">
              <a:buNone/>
            </a:pPr>
            <a:r>
              <a:rPr lang="de-DE" sz="1900" dirty="0" smtClean="0">
                <a:solidFill>
                  <a:schemeClr val="tx1"/>
                </a:solidFill>
                <a:latin typeface="Arial" pitchFamily="34" charset="0"/>
                <a:cs typeface="Arial" pitchFamily="34" charset="0"/>
              </a:rPr>
              <a:t>E </a:t>
            </a:r>
            <a:r>
              <a:rPr lang="de-DE" sz="1900" dirty="0" smtClean="0">
                <a:latin typeface="Arial" pitchFamily="34" charset="0"/>
                <a:cs typeface="Arial" pitchFamily="34" charset="0"/>
              </a:rPr>
              <a:t>unpraktisch       </a:t>
            </a:r>
            <a:r>
              <a:rPr lang="de-DE" sz="1900" dirty="0" smtClean="0">
                <a:solidFill>
                  <a:schemeClr val="tx1"/>
                </a:solidFill>
                <a:latin typeface="Arial" pitchFamily="34" charset="0"/>
                <a:cs typeface="Arial" pitchFamily="34" charset="0"/>
              </a:rPr>
              <a:t>F</a:t>
            </a:r>
            <a:r>
              <a:rPr lang="de-DE" sz="1900" dirty="0" smtClean="0">
                <a:latin typeface="Arial" pitchFamily="34" charset="0"/>
                <a:cs typeface="Arial" pitchFamily="34" charset="0"/>
              </a:rPr>
              <a:t> Kunden  </a:t>
            </a:r>
          </a:p>
          <a:p>
            <a:pPr marL="0" indent="0">
              <a:buNone/>
            </a:pPr>
            <a:r>
              <a:rPr lang="de-DE" sz="1900" dirty="0" smtClean="0">
                <a:solidFill>
                  <a:schemeClr val="tx1"/>
                </a:solidFill>
                <a:latin typeface="Arial" pitchFamily="34" charset="0"/>
                <a:cs typeface="Arial" pitchFamily="34" charset="0"/>
              </a:rPr>
              <a:t>G</a:t>
            </a:r>
            <a:r>
              <a:rPr lang="de-DE" sz="1900" dirty="0" smtClean="0">
                <a:latin typeface="Arial" pitchFamily="34" charset="0"/>
                <a:cs typeface="Arial" pitchFamily="34" charset="0"/>
              </a:rPr>
              <a:t> für                     </a:t>
            </a:r>
            <a:r>
              <a:rPr lang="de-DE" sz="1900" dirty="0" smtClean="0">
                <a:solidFill>
                  <a:schemeClr val="tx1"/>
                </a:solidFill>
                <a:latin typeface="Arial" pitchFamily="34" charset="0"/>
                <a:cs typeface="Arial" pitchFamily="34" charset="0"/>
              </a:rPr>
              <a:t>H</a:t>
            </a:r>
            <a:r>
              <a:rPr lang="de-DE" sz="1900" dirty="0" smtClean="0">
                <a:latin typeface="Arial" pitchFamily="34" charset="0"/>
                <a:cs typeface="Arial" pitchFamily="34" charset="0"/>
              </a:rPr>
              <a:t> teu</a:t>
            </a:r>
            <a:r>
              <a:rPr lang="de-DE" sz="1900" dirty="0" smtClean="0"/>
              <a:t>er</a:t>
            </a:r>
            <a:endParaRPr lang="de-DE" sz="1900" dirty="0"/>
          </a:p>
          <a:p>
            <a:pPr marL="0" indent="0">
              <a:buNone/>
            </a:pPr>
            <a:endParaRPr lang="uk-UA" dirty="0"/>
          </a:p>
        </p:txBody>
      </p:sp>
    </p:spTree>
    <p:extLst>
      <p:ext uri="{BB962C8B-B14F-4D97-AF65-F5344CB8AC3E}">
        <p14:creationId xmlns:p14="http://schemas.microsoft.com/office/powerpoint/2010/main" val="2831583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Тема Office">
  <a:themeElements>
    <a:clrScheme name="Теплый синий">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575</Words>
  <Application>Microsoft Office PowerPoint</Application>
  <PresentationFormat>Произвольный</PresentationFormat>
  <Paragraphs>109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Lesen und Bausteine Wie macht man das korrekt? </vt:lpstr>
      <vt:lpstr>Lesestrategien                                                            2</vt:lpstr>
      <vt:lpstr>Wie funktioniert das?                                                 3</vt:lpstr>
      <vt:lpstr>Lesen Aufgabe 1. Lesen Sie die Situationen (1, 2, 3) und dann die Anzeigen (A, B, C, D). Welche Anzeige passt zu welcher Situation? Sie können jede Anzeige nur einmal verwenden.            4   </vt:lpstr>
      <vt:lpstr>Lesen Aufgabe 1. Lesen Sie die Situationen (1, 2, 3) und dann die Anzeigen (A, B, C, D, E). Welche Anzeige passt zu welcher Situation? Sie können jede Anzeige nur einmal verwenden.           5</vt:lpstr>
      <vt:lpstr>Lesen Aufgabe 1. Lesen Sie die Situationen (1, 2, 3) und dann die Anzeigen (A, B, C, D, E). Welche Anzeige passt zu welcher Situation? Sie können jede Anzeige nur einmal verwenden.            6</vt:lpstr>
      <vt:lpstr>Wie funktioniert das?                                                  7</vt:lpstr>
      <vt:lpstr> Sprachbausteine. Aufgabe 1 Lesen Sie den folgenden Lückentext  und ergänzen Sie ihn mit den Wörtern aus der vorgegebenen Liste. Sie können jedes der Wörter nur einmal verwenden. Nicht alle dieser Wörter passen in die Texte.                                                                                                              8 </vt:lpstr>
      <vt:lpstr> Sprachbausteine. Aufgabe 1 Lesen Sie den folgenden Lückentext  und ergänzen Sie ihn mit den Wörtern aus der vorgegebenen Liste. Sie können jedes der Wörter nur einmal verwenden. Nicht alle dieser Wörter passen in die Texte.                                                                                                               9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Юрий Козырев</dc:creator>
  <cp:lastModifiedBy>МИРА</cp:lastModifiedBy>
  <cp:revision>34</cp:revision>
  <dcterms:created xsi:type="dcterms:W3CDTF">2020-07-05T17:04:43Z</dcterms:created>
  <dcterms:modified xsi:type="dcterms:W3CDTF">2021-03-31T12:56:32Z</dcterms:modified>
</cp:coreProperties>
</file>